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4.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5" r:id="rId2"/>
    <p:sldMasterId id="2147483732" r:id="rId3"/>
    <p:sldMasterId id="2147483769" r:id="rId4"/>
    <p:sldMasterId id="2147483805" r:id="rId5"/>
  </p:sldMasterIdLst>
  <p:sldIdLst>
    <p:sldId id="256" r:id="rId6"/>
    <p:sldId id="306" r:id="rId7"/>
    <p:sldId id="309" r:id="rId8"/>
    <p:sldId id="308" r:id="rId9"/>
    <p:sldId id="284" r:id="rId10"/>
    <p:sldId id="310" r:id="rId11"/>
    <p:sldId id="312" r:id="rId12"/>
    <p:sldId id="301" r:id="rId13"/>
    <p:sldId id="299" r:id="rId14"/>
    <p:sldId id="298" r:id="rId15"/>
    <p:sldId id="282" r:id="rId16"/>
    <p:sldId id="302" r:id="rId17"/>
    <p:sldId id="303" r:id="rId18"/>
    <p:sldId id="311" r:id="rId19"/>
    <p:sldId id="300" r:id="rId20"/>
    <p:sldId id="304" r:id="rId21"/>
    <p:sldId id="257" r:id="rId22"/>
    <p:sldId id="316" r:id="rId23"/>
    <p:sldId id="283" r:id="rId24"/>
    <p:sldId id="259" r:id="rId25"/>
    <p:sldId id="290" r:id="rId26"/>
    <p:sldId id="321" r:id="rId27"/>
    <p:sldId id="281" r:id="rId28"/>
    <p:sldId id="287" r:id="rId29"/>
    <p:sldId id="314" r:id="rId30"/>
    <p:sldId id="318" r:id="rId31"/>
    <p:sldId id="319" r:id="rId32"/>
    <p:sldId id="315" r:id="rId33"/>
    <p:sldId id="320" r:id="rId34"/>
    <p:sldId id="31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tro" id="{F3B1E211-DF1D-CD42-81E9-E04824346CD5}">
          <p14:sldIdLst>
            <p14:sldId id="256"/>
            <p14:sldId id="306"/>
            <p14:sldId id="309"/>
            <p14:sldId id="308"/>
          </p14:sldIdLst>
        </p14:section>
        <p14:section name="What is Soar" id="{4D378E96-0DCC-984F-A12D-D86AF5E9D73C}">
          <p14:sldIdLst>
            <p14:sldId id="284"/>
            <p14:sldId id="310"/>
            <p14:sldId id="312"/>
            <p14:sldId id="301"/>
            <p14:sldId id="299"/>
            <p14:sldId id="298"/>
            <p14:sldId id="282"/>
            <p14:sldId id="302"/>
            <p14:sldId id="303"/>
            <p14:sldId id="311"/>
            <p14:sldId id="300"/>
            <p14:sldId id="304"/>
            <p14:sldId id="257"/>
            <p14:sldId id="316"/>
            <p14:sldId id="283"/>
            <p14:sldId id="259"/>
            <p14:sldId id="290"/>
            <p14:sldId id="321"/>
            <p14:sldId id="281"/>
          </p14:sldIdLst>
        </p14:section>
        <p14:section name="Setting Up Soar" id="{4EBD053C-4EE2-A54C-B090-99611F008FC1}">
          <p14:sldIdLst>
            <p14:sldId id="287"/>
            <p14:sldId id="314"/>
            <p14:sldId id="318"/>
            <p14:sldId id="319"/>
            <p14:sldId id="315"/>
            <p14:sldId id="320"/>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B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7" autoAdjust="0"/>
    <p:restoredTop sz="94673"/>
  </p:normalViewPr>
  <p:slideViewPr>
    <p:cSldViewPr snapToGrid="0">
      <p:cViewPr varScale="1">
        <p:scale>
          <a:sx n="81" d="100"/>
          <a:sy n="81" d="100"/>
        </p:scale>
        <p:origin x="82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5.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9.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21.tmp"/><Relationship Id="rId5" Type="http://schemas.openxmlformats.org/officeDocument/2006/relationships/image" Target="../media/image13.png"/><Relationship Id="rId4"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pic>
        <p:nvPicPr>
          <p:cNvPr id="18" name="Picture 17" descr="Graphical user interface, application, Word&#10;&#10;Description automatically generated">
            <a:extLst>
              <a:ext uri="{FF2B5EF4-FFF2-40B4-BE49-F238E27FC236}">
                <a16:creationId xmlns:a16="http://schemas.microsoft.com/office/drawing/2014/main" id="{0B9B688F-3869-4ECE-BE40-DE3ADDF3F07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5120513" y="4242380"/>
            <a:ext cx="3300984" cy="1857119"/>
          </a:xfrm>
          <a:prstGeom prst="rect">
            <a:avLst/>
          </a:prstGeom>
          <a:ln w="6350">
            <a:solidFill>
              <a:schemeClr val="accent2"/>
            </a:solidFill>
          </a:ln>
        </p:spPr>
      </p:pic>
      <p:pic>
        <p:nvPicPr>
          <p:cNvPr id="20" name="Picture 19" descr="Chart, bar chart&#10;&#10;Description automatically generated">
            <a:extLst>
              <a:ext uri="{FF2B5EF4-FFF2-40B4-BE49-F238E27FC236}">
                <a16:creationId xmlns:a16="http://schemas.microsoft.com/office/drawing/2014/main" id="{5EB3950A-EFEF-4170-8936-5F3D5792ECB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8421497" y="4241359"/>
            <a:ext cx="3310128" cy="1858140"/>
          </a:xfrm>
          <a:prstGeom prst="rect">
            <a:avLst/>
          </a:prstGeom>
          <a:ln w="6350">
            <a:solidFill>
              <a:schemeClr val="accent2"/>
            </a:solidFill>
          </a:ln>
        </p:spPr>
      </p:pic>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sp>
        <p:nvSpPr>
          <p:cNvPr id="5" name="Rectangle: Rounded Corners 4">
            <a:extLst>
              <a:ext uri="{FF2B5EF4-FFF2-40B4-BE49-F238E27FC236}">
                <a16:creationId xmlns:a16="http://schemas.microsoft.com/office/drawing/2014/main" id="{677D07B9-8B61-4172-8A34-4889EE9216D0}"/>
              </a:ext>
            </a:extLst>
          </p:cNvPr>
          <p:cNvSpPr/>
          <p:nvPr/>
        </p:nvSpPr>
        <p:spPr bwMode="gray">
          <a:xfrm>
            <a:off x="824245" y="2332569"/>
            <a:ext cx="1058109" cy="454328"/>
          </a:xfrm>
          <a:prstGeom prst="roundRect">
            <a:avLst>
              <a:gd name="adj" fmla="val 14098"/>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8" name="TextBox 7">
            <a:extLst>
              <a:ext uri="{FF2B5EF4-FFF2-40B4-BE49-F238E27FC236}">
                <a16:creationId xmlns:a16="http://schemas.microsoft.com/office/drawing/2014/main" id="{144308BD-A2EF-404E-BE32-E7DA086E8C83}"/>
              </a:ext>
            </a:extLst>
          </p:cNvPr>
          <p:cNvSpPr txBox="1"/>
          <p:nvPr/>
        </p:nvSpPr>
        <p:spPr bwMode="gray">
          <a:xfrm>
            <a:off x="824247" y="2825509"/>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598065"/>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12/17/2021</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597791"/>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pic>
        <p:nvPicPr>
          <p:cNvPr id="23" name="Optum logo" descr="Optum logo">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gray">
          <a:xfrm>
            <a:off x="824247" y="523904"/>
            <a:ext cx="2438884" cy="706174"/>
          </a:xfrm>
          <a:prstGeom prst="rect">
            <a:avLst/>
          </a:prstGeom>
        </p:spPr>
      </p:pic>
      <p:sp>
        <p:nvSpPr>
          <p:cNvPr id="14" name="TextBox 13">
            <a:extLst>
              <a:ext uri="{FF2B5EF4-FFF2-40B4-BE49-F238E27FC236}">
                <a16:creationId xmlns:a16="http://schemas.microsoft.com/office/drawing/2014/main" id="{56025CD2-CA64-4689-B743-52D853121FA6}"/>
              </a:ext>
              <a:ext uri="{C183D7F6-B498-43B3-948B-1728B52AA6E4}">
                <adec:decorative xmlns:adec="http://schemas.microsoft.com/office/drawing/2017/decorative" val="1"/>
              </a:ext>
            </a:extLst>
          </p:cNvPr>
          <p:cNvSpPr txBox="1"/>
          <p:nvPr/>
        </p:nvSpPr>
        <p:spPr bwMode="gray">
          <a:xfrm>
            <a:off x="822196" y="2325232"/>
            <a:ext cx="1060158" cy="461665"/>
          </a:xfrm>
          <a:prstGeom prst="rect">
            <a:avLst/>
          </a:prstGeom>
          <a:noFill/>
        </p:spPr>
        <p:txBody>
          <a:bodyPr wrap="square" lIns="0" tIns="0" rIns="0" bIns="0" rtlCol="0">
            <a:spAutoFit/>
          </a:bodyPr>
          <a:lstStyle/>
          <a:p>
            <a:pPr algn="ctr">
              <a:spcBef>
                <a:spcPts val="0"/>
              </a:spcBef>
            </a:pPr>
            <a:r>
              <a:rPr lang="en-US" sz="3000" b="1" dirty="0">
                <a:solidFill>
                  <a:schemeClr val="accent6"/>
                </a:solidFill>
              </a:rPr>
              <a:t>Beta</a:t>
            </a:r>
          </a:p>
        </p:txBody>
      </p:sp>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5120513" y="523875"/>
            <a:ext cx="6611112" cy="3717484"/>
          </a:xfrm>
          <a:prstGeom prst="rect">
            <a:avLst/>
          </a:prstGeom>
          <a:ln w="6350">
            <a:solidFill>
              <a:schemeClr val="accent2"/>
            </a:solidFill>
          </a:ln>
        </p:spPr>
      </p:pic>
    </p:spTree>
    <p:extLst>
      <p:ext uri="{BB962C8B-B14F-4D97-AF65-F5344CB8AC3E}">
        <p14:creationId xmlns:p14="http://schemas.microsoft.com/office/powerpoint/2010/main" val="4099688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Tree>
    <p:extLst>
      <p:ext uri="{BB962C8B-B14F-4D97-AF65-F5344CB8AC3E}">
        <p14:creationId xmlns:p14="http://schemas.microsoft.com/office/powerpoint/2010/main" val="2832946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F637101A-C75C-41F9-A59B-BB01DC6F1A81}"/>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507744810"/>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Shape 9" descr="A large &quot;x&quot; indicating that this layout is not approved for use.">
            <a:extLst>
              <a:ext uri="{FF2B5EF4-FFF2-40B4-BE49-F238E27FC236}">
                <a16:creationId xmlns:a16="http://schemas.microsoft.com/office/drawing/2014/main" id="{B6B42EE6-B915-4BF1-8B9C-7DD5ACE2DD6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30950009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Shape 11" descr="A large &quot;x&quot; indicating that this layout is not approved for use.">
            <a:extLst>
              <a:ext uri="{FF2B5EF4-FFF2-40B4-BE49-F238E27FC236}">
                <a16:creationId xmlns:a16="http://schemas.microsoft.com/office/drawing/2014/main" id="{1C70D576-33E1-4B49-8568-E8D97423AE77}"/>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48175030"/>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5F25F3A1-BD13-41CE-9176-E8CD536BC4D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130006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60799103-2F70-4C44-9BCC-51D14763EF0E}"/>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08843530"/>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22419F1F-051D-4EAB-BCEA-2B4614A0214F}"/>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89951356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AB58FB46-F330-4E2D-8F18-92EB7F8636A2}"/>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105955232"/>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1048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Cover">
    <p:bg>
      <p:bgRef idx="1001">
        <a:schemeClr val="bg1"/>
      </p:bgRef>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018ADF08-66C4-7A27-5941-438B95462BC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0"/>
            <a:ext cx="6037330" cy="6858000"/>
          </a:xfrm>
          <a:custGeom>
            <a:avLst/>
            <a:gdLst>
              <a:gd name="connsiteX0" fmla="*/ 0 w 6037330"/>
              <a:gd name="connsiteY0" fmla="*/ 0 h 6858000"/>
              <a:gd name="connsiteX1" fmla="*/ 3835988 w 6037330"/>
              <a:gd name="connsiteY1" fmla="*/ 0 h 6858000"/>
              <a:gd name="connsiteX2" fmla="*/ 4114800 w 6037330"/>
              <a:gd name="connsiteY2" fmla="*/ 0 h 6858000"/>
              <a:gd name="connsiteX3" fmla="*/ 6037330 w 6037330"/>
              <a:gd name="connsiteY3" fmla="*/ 0 h 6858000"/>
              <a:gd name="connsiteX4" fmla="*/ 5982904 w 6037330"/>
              <a:gd name="connsiteY4" fmla="*/ 57086 h 6858000"/>
              <a:gd name="connsiteX5" fmla="*/ 4680119 w 6037330"/>
              <a:gd name="connsiteY5" fmla="*/ 3429000 h 6858000"/>
              <a:gd name="connsiteX6" fmla="*/ 5982904 w 6037330"/>
              <a:gd name="connsiteY6" fmla="*/ 6800914 h 6858000"/>
              <a:gd name="connsiteX7" fmla="*/ 6037330 w 6037330"/>
              <a:gd name="connsiteY7" fmla="*/ 6858000 h 6858000"/>
              <a:gd name="connsiteX8" fmla="*/ 4114800 w 6037330"/>
              <a:gd name="connsiteY8" fmla="*/ 6858000 h 6858000"/>
              <a:gd name="connsiteX9" fmla="*/ 3835988 w 6037330"/>
              <a:gd name="connsiteY9" fmla="*/ 6858000 h 6858000"/>
              <a:gd name="connsiteX10" fmla="*/ 0 w 603733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37330" h="6858000">
                <a:moveTo>
                  <a:pt x="0" y="0"/>
                </a:moveTo>
                <a:lnTo>
                  <a:pt x="3835988" y="0"/>
                </a:lnTo>
                <a:lnTo>
                  <a:pt x="4114800" y="0"/>
                </a:lnTo>
                <a:lnTo>
                  <a:pt x="6037330" y="0"/>
                </a:lnTo>
                <a:lnTo>
                  <a:pt x="5982904" y="57086"/>
                </a:lnTo>
                <a:cubicBezTo>
                  <a:pt x="5173461" y="947670"/>
                  <a:pt x="4680119" y="2130722"/>
                  <a:pt x="4680119" y="3429000"/>
                </a:cubicBezTo>
                <a:cubicBezTo>
                  <a:pt x="4680119" y="4727278"/>
                  <a:pt x="5173461" y="5910330"/>
                  <a:pt x="5982904" y="6800914"/>
                </a:cubicBezTo>
                <a:lnTo>
                  <a:pt x="6037330" y="6858000"/>
                </a:lnTo>
                <a:lnTo>
                  <a:pt x="4114800" y="6858000"/>
                </a:lnTo>
                <a:lnTo>
                  <a:pt x="3835988" y="6858000"/>
                </a:lnTo>
                <a:lnTo>
                  <a:pt x="0" y="6858000"/>
                </a:ln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6594904" y="1649301"/>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6594904" y="3834665"/>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6594904" y="5396367"/>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9974432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152">
          <p15:clr>
            <a:srgbClr val="FFC000"/>
          </p15:clr>
        </p15:guide>
        <p15:guide id="2" pos="7120">
          <p15:clr>
            <a:srgbClr val="FFC000"/>
          </p15:clr>
        </p15:guide>
        <p15:guide id="3" orient="horz" pos="2216">
          <p15:clr>
            <a:srgbClr val="FFC000"/>
          </p15:clr>
        </p15:guide>
        <p15:guide id="4" orient="horz" pos="2408">
          <p15:clr>
            <a:srgbClr val="FFC00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Cover 0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2375092" y="2317660"/>
            <a:ext cx="7315200" cy="1246495"/>
          </a:xfrm>
        </p:spPr>
        <p:txBody>
          <a:bodyPr anchor="b"/>
          <a:lstStyle>
            <a:lvl1pPr>
              <a:defRPr sz="4500"/>
            </a:lvl1pPr>
          </a:lstStyle>
          <a:p>
            <a:r>
              <a:rPr lang="en-US" dirty="0"/>
              <a:t>Insightful presentation title (max. 2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2375092" y="3898459"/>
            <a:ext cx="7315200" cy="553998"/>
          </a:xfrm>
        </p:spPr>
        <p:txBody>
          <a:bodyPr wrap="square">
            <a:spAutoFit/>
          </a:bodyPr>
          <a:lstStyle>
            <a:lvl1pPr marL="0" indent="0">
              <a:spcBef>
                <a:spcPts val="0"/>
              </a:spcBef>
              <a:buFont typeface="Arial" panose="020B0604020202020204" pitchFamily="34" charset="0"/>
              <a:buNone/>
              <a:defRPr sz="18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bold 18pt, sentence case, max. 2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2375091" y="4992329"/>
            <a:ext cx="731520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4" name="Freeform: Shape 13">
            <a:extLst>
              <a:ext uri="{FF2B5EF4-FFF2-40B4-BE49-F238E27FC236}">
                <a16:creationId xmlns:a16="http://schemas.microsoft.com/office/drawing/2014/main" id="{F33E8723-94DB-5556-1A86-67D45CBF982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3907075"/>
            <a:ext cx="12188952" cy="2950926"/>
          </a:xfrm>
          <a:custGeom>
            <a:avLst/>
            <a:gdLst>
              <a:gd name="connsiteX0" fmla="*/ 12188952 w 12188952"/>
              <a:gd name="connsiteY0" fmla="*/ 0 h 2950926"/>
              <a:gd name="connsiteX1" fmla="*/ 12188952 w 12188952"/>
              <a:gd name="connsiteY1" fmla="*/ 2950926 h 2950926"/>
              <a:gd name="connsiteX2" fmla="*/ 0 w 12188952"/>
              <a:gd name="connsiteY2" fmla="*/ 2950926 h 2950926"/>
              <a:gd name="connsiteX3" fmla="*/ 0 w 12188952"/>
              <a:gd name="connsiteY3" fmla="*/ 1951527 h 2950926"/>
              <a:gd name="connsiteX4" fmla="*/ 170764 w 12188952"/>
              <a:gd name="connsiteY4" fmla="*/ 2006967 h 2950926"/>
              <a:gd name="connsiteX5" fmla="*/ 4194949 w 12188952"/>
              <a:gd name="connsiteY5" fmla="*/ 2615366 h 2950926"/>
              <a:gd name="connsiteX6" fmla="*/ 11761160 w 12188952"/>
              <a:gd name="connsiteY6" fmla="*/ 304209 h 295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2950926">
                <a:moveTo>
                  <a:pt x="12188952" y="0"/>
                </a:moveTo>
                <a:lnTo>
                  <a:pt x="12188952" y="2950926"/>
                </a:lnTo>
                <a:lnTo>
                  <a:pt x="0" y="2950926"/>
                </a:lnTo>
                <a:lnTo>
                  <a:pt x="0" y="1951527"/>
                </a:lnTo>
                <a:lnTo>
                  <a:pt x="170764" y="2006967"/>
                </a:lnTo>
                <a:cubicBezTo>
                  <a:pt x="1442002" y="2402363"/>
                  <a:pt x="2793601" y="2615366"/>
                  <a:pt x="4194949" y="2615366"/>
                </a:cubicBezTo>
                <a:cubicBezTo>
                  <a:pt x="6997644" y="2615366"/>
                  <a:pt x="9601341" y="1763354"/>
                  <a:pt x="11761160" y="304209"/>
                </a:cubicBez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4291214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1496">
          <p15:clr>
            <a:srgbClr val="FBAE40"/>
          </p15:clr>
        </p15:guide>
        <p15:guide id="3" orient="horz" pos="2246">
          <p15:clr>
            <a:srgbClr val="FBAE40"/>
          </p15:clr>
        </p15:guide>
        <p15:guide id="4" orient="horz" pos="2447">
          <p15:clr>
            <a:srgbClr val="FBAE40"/>
          </p15:clr>
        </p15:guide>
        <p15:guide id="5" pos="61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Tree>
    <p:extLst>
      <p:ext uri="{BB962C8B-B14F-4D97-AF65-F5344CB8AC3E}">
        <p14:creationId xmlns:p14="http://schemas.microsoft.com/office/powerpoint/2010/main" val="42591331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Cover 0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0" name="Date Placeholder 9">
            <a:extLst>
              <a:ext uri="{FF2B5EF4-FFF2-40B4-BE49-F238E27FC236}">
                <a16:creationId xmlns:a16="http://schemas.microsoft.com/office/drawing/2014/main" id="{D64D994A-1F86-650F-91D1-D9CF4A6D5AF1}"/>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2" name="Footer Placeholder 11">
            <a:extLst>
              <a:ext uri="{FF2B5EF4-FFF2-40B4-BE49-F238E27FC236}">
                <a16:creationId xmlns:a16="http://schemas.microsoft.com/office/drawing/2014/main" id="{97300FDB-6AA7-7D29-6E6C-DAB8AF3C6B3B}"/>
              </a:ext>
            </a:extLst>
          </p:cNvPr>
          <p:cNvSpPr>
            <a:spLocks noGrp="1"/>
          </p:cNvSpPr>
          <p:nvPr>
            <p:ph type="ftr" sz="quarter" idx="17"/>
          </p:nvPr>
        </p:nvSpPr>
        <p:spPr/>
        <p:txBody>
          <a:bodyPr/>
          <a:lstStyle/>
          <a:p>
            <a:endParaRPr lang="en-US"/>
          </a:p>
        </p:txBody>
      </p:sp>
      <p:sp>
        <p:nvSpPr>
          <p:cNvPr id="13" name="Slide Number Placeholder 12">
            <a:extLst>
              <a:ext uri="{FF2B5EF4-FFF2-40B4-BE49-F238E27FC236}">
                <a16:creationId xmlns:a16="http://schemas.microsoft.com/office/drawing/2014/main" id="{7FADA5F4-B71C-E968-5670-1EEE3C6C9F2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88328193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Cover 04">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602CFF5-9BBC-863E-C089-A676996FA394}"/>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14B58E5A-BF8F-9CC6-1870-BB7839F7C39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5CCAC17E-165F-4D50-26D1-8EE65CB27552}"/>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E64404C2-5DC8-B39C-1165-3141C2711ECC}"/>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18897060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endParaRPr lang="en-US"/>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7571612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11752513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Cover 07">
    <p:bg>
      <p:bgPr>
        <a:solidFill>
          <a:srgbClr val="FBF9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9" name="Date Placeholder 8">
            <a:extLst>
              <a:ext uri="{FF2B5EF4-FFF2-40B4-BE49-F238E27FC236}">
                <a16:creationId xmlns:a16="http://schemas.microsoft.com/office/drawing/2014/main" id="{52474C07-8F5D-CC3D-9724-9A29EA763F7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0" name="Footer Placeholder 9">
            <a:extLst>
              <a:ext uri="{FF2B5EF4-FFF2-40B4-BE49-F238E27FC236}">
                <a16:creationId xmlns:a16="http://schemas.microsoft.com/office/drawing/2014/main" id="{D471F904-8B56-7EFA-3473-9DFAE1BFA581}"/>
              </a:ext>
            </a:extLst>
          </p:cNvPr>
          <p:cNvSpPr>
            <a:spLocks noGrp="1"/>
          </p:cNvSpPr>
          <p:nvPr>
            <p:ph type="ftr" sz="quarter" idx="17"/>
          </p:nvPr>
        </p:nvSpPr>
        <p:spPr/>
        <p:txBody>
          <a:bodyPr/>
          <a:lstStyle/>
          <a:p>
            <a:endParaRPr lang="en-US"/>
          </a:p>
        </p:txBody>
      </p:sp>
      <p:sp>
        <p:nvSpPr>
          <p:cNvPr id="12" name="Slide Number Placeholder 11">
            <a:extLst>
              <a:ext uri="{FF2B5EF4-FFF2-40B4-BE49-F238E27FC236}">
                <a16:creationId xmlns:a16="http://schemas.microsoft.com/office/drawing/2014/main" id="{FC8C7DF5-F873-F2E9-CB9E-9C8CF17D2CC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42633637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Cover 08">
    <p:bg>
      <p:bgPr>
        <a:solidFill>
          <a:srgbClr val="FBF9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93E2B6F-B0F8-598A-12EC-0815E7654FD0}"/>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9696FBF0-1B42-325E-9531-A33DF9031814}"/>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E529C78D-F523-2F5F-AF8F-9D18AFD1F748}"/>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2483F371-F5E3-E66E-2FC2-36252A822E65}"/>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701797313"/>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3760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96224543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3213883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30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Orange 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10373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46991623"/>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55756460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32199128"/>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445603306"/>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156013254"/>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01303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62570227"/>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102093458"/>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573347766"/>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438364649"/>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469827334"/>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994032939"/>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34482239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77205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394327214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89840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35948068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0004375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5208738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71929193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994344266"/>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206055208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12170022"/>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97060560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43727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endParaRPr lang="en-US"/>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384098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74271780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35058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1488050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8102984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18280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52986731"/>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Tree>
    <p:extLst>
      <p:ext uri="{BB962C8B-B14F-4D97-AF65-F5344CB8AC3E}">
        <p14:creationId xmlns:p14="http://schemas.microsoft.com/office/powerpoint/2010/main" val="713171741"/>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00790610"/>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41778238"/>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38565477"/>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98567997"/>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36493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338738859"/>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061988012"/>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970625946"/>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97262057"/>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80691808"/>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35349763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186477630"/>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748965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232881582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00452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03439482"/>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73557089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0348344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391640622"/>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71156079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106716252"/>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Tree>
    <p:extLst>
      <p:ext uri="{BB962C8B-B14F-4D97-AF65-F5344CB8AC3E}">
        <p14:creationId xmlns:p14="http://schemas.microsoft.com/office/powerpoint/2010/main" val="2132379129"/>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7892131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Orange 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725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Tree>
    <p:extLst>
      <p:ext uri="{BB962C8B-B14F-4D97-AF65-F5344CB8AC3E}">
        <p14:creationId xmlns:p14="http://schemas.microsoft.com/office/powerpoint/2010/main" val="1190006606"/>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cxnSp>
        <p:nvCxnSpPr>
          <p:cNvPr id="10" name="Orange 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spTree>
    <p:extLst>
      <p:ext uri="{BB962C8B-B14F-4D97-AF65-F5344CB8AC3E}">
        <p14:creationId xmlns:p14="http://schemas.microsoft.com/office/powerpoint/2010/main" val="10974535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Tree>
    <p:extLst>
      <p:ext uri="{BB962C8B-B14F-4D97-AF65-F5344CB8AC3E}">
        <p14:creationId xmlns:p14="http://schemas.microsoft.com/office/powerpoint/2010/main" val="3094503149"/>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Tree>
    <p:extLst>
      <p:ext uri="{BB962C8B-B14F-4D97-AF65-F5344CB8AC3E}">
        <p14:creationId xmlns:p14="http://schemas.microsoft.com/office/powerpoint/2010/main" val="3940903412"/>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Tree>
    <p:extLst>
      <p:ext uri="{BB962C8B-B14F-4D97-AF65-F5344CB8AC3E}">
        <p14:creationId xmlns:p14="http://schemas.microsoft.com/office/powerpoint/2010/main" val="1175596532"/>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Tree>
    <p:extLst>
      <p:ext uri="{BB962C8B-B14F-4D97-AF65-F5344CB8AC3E}">
        <p14:creationId xmlns:p14="http://schemas.microsoft.com/office/powerpoint/2010/main" val="2160256647"/>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Tree>
    <p:extLst>
      <p:ext uri="{BB962C8B-B14F-4D97-AF65-F5344CB8AC3E}">
        <p14:creationId xmlns:p14="http://schemas.microsoft.com/office/powerpoint/2010/main" val="70284233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Orange 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826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2022 Optum, Inc. All rights reserved. </a:t>
            </a:r>
          </a:p>
        </p:txBody>
      </p:sp>
      <p:pic>
        <p:nvPicPr>
          <p:cNvPr id="6" name="Optum logo" descr="Optum logo">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Tree>
    <p:extLst>
      <p:ext uri="{BB962C8B-B14F-4D97-AF65-F5344CB8AC3E}">
        <p14:creationId xmlns:p14="http://schemas.microsoft.com/office/powerpoint/2010/main" val="4253867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Orange 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4131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CC7F2822-6E66-4825-AC91-8ACF317F5B78}"/>
              </a:ext>
              <a:ext uri="{C183D7F6-B498-43B3-948B-1728B52AA6E4}">
                <adec:decorative xmlns:adec="http://schemas.microsoft.com/office/drawing/2017/decorative" val="0"/>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Tree>
    <p:extLst>
      <p:ext uri="{BB962C8B-B14F-4D97-AF65-F5344CB8AC3E}">
        <p14:creationId xmlns:p14="http://schemas.microsoft.com/office/powerpoint/2010/main" val="424183978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9" name="Multiply 45" descr="A large &quot;x&quot; indicating that this layout is not approved for use.">
            <a:extLst>
              <a:ext uri="{FF2B5EF4-FFF2-40B4-BE49-F238E27FC236}">
                <a16:creationId xmlns:a16="http://schemas.microsoft.com/office/drawing/2014/main" id="{E3B84647-6F26-4054-9D48-B442E97479F6}"/>
              </a:ext>
            </a:extLst>
          </p:cNvPr>
          <p:cNvSpPr>
            <a:spLocks noChangeAspect="1"/>
          </p:cNvSpPr>
          <p:nvPr/>
        </p:nvSpPr>
        <p:spPr bwMode="gray">
          <a:xfrm>
            <a:off x="399748" y="93534"/>
            <a:ext cx="344720" cy="344720"/>
          </a:xfrm>
          <a:prstGeom prst="mathMultiply">
            <a:avLst>
              <a:gd name="adj1" fmla="val 11892"/>
            </a:avLst>
          </a:prstGeom>
          <a:solidFill>
            <a:srgbClr val="C40000"/>
          </a:solidFill>
          <a:ln w="508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376412179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4" name="Picture 13">
            <a:extLst>
              <a:ext uri="{FF2B5EF4-FFF2-40B4-BE49-F238E27FC236}">
                <a16:creationId xmlns:a16="http://schemas.microsoft.com/office/drawing/2014/main" id="{DC821E0D-A561-44C7-80AB-719225B1256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14898712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1" name="Multiply 45" descr="A large &quot;x&quot; indicating that this layout is not approved for use.">
            <a:extLst>
              <a:ext uri="{FF2B5EF4-FFF2-40B4-BE49-F238E27FC236}">
                <a16:creationId xmlns:a16="http://schemas.microsoft.com/office/drawing/2014/main" id="{08AB274D-12CA-4F3C-A2F4-FCB00909EC9C}"/>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91900178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CB82732-EB0E-440B-A61E-F00B16BF0965}"/>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4347556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3" name="Picture Placeholder 2">
            <a:extLst>
              <a:ext uri="{FF2B5EF4-FFF2-40B4-BE49-F238E27FC236}">
                <a16:creationId xmlns:a16="http://schemas.microsoft.com/office/drawing/2014/main" id="{F9491D2A-A402-47AC-9A86-6002422F21C9}"/>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6B6567B-A13A-474B-8D2F-ECF1267DF687}"/>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360475826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340CE423-4A52-449C-9C78-E284D9A049E1}"/>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69238760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D8807564-3DF6-491D-A764-145269B5B371}"/>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91156047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pic>
        <p:nvPicPr>
          <p:cNvPr id="23" name="Optum logo" descr="Optum">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824247" y="523904"/>
            <a:ext cx="2438884" cy="706174"/>
          </a:xfrm>
          <a:prstGeom prst="rect">
            <a:avLst/>
          </a:prstGeom>
        </p:spPr>
      </p:pic>
      <p:sp>
        <p:nvSpPr>
          <p:cNvPr id="8" name="TextBox 7">
            <a:extLst>
              <a:ext uri="{FF2B5EF4-FFF2-40B4-BE49-F238E27FC236}">
                <a16:creationId xmlns:a16="http://schemas.microsoft.com/office/drawing/2014/main" id="{144308BD-A2EF-404E-BE32-E7DA086E8C83}"/>
              </a:ext>
            </a:extLst>
          </p:cNvPr>
          <p:cNvSpPr txBox="1"/>
          <p:nvPr/>
        </p:nvSpPr>
        <p:spPr bwMode="gray">
          <a:xfrm>
            <a:off x="824247" y="2404812"/>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177094"/>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177368"/>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January 2023</a:t>
            </a:r>
          </a:p>
        </p:txBody>
      </p:sp>
      <p:pic>
        <p:nvPicPr>
          <p:cNvPr id="12" name="Picture 11" descr="Star icon">
            <a:extLst>
              <a:ext uri="{FF2B5EF4-FFF2-40B4-BE49-F238E27FC236}">
                <a16:creationId xmlns:a16="http://schemas.microsoft.com/office/drawing/2014/main" id="{82FEFB7F-0CFC-4989-B627-4D0D34B303E2}"/>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827390" y="4941778"/>
            <a:ext cx="587679" cy="587679"/>
          </a:xfrm>
          <a:prstGeom prst="rect">
            <a:avLst/>
          </a:prstGeom>
        </p:spPr>
      </p:pic>
      <p:sp>
        <p:nvSpPr>
          <p:cNvPr id="11" name="TextBox 10">
            <a:extLst>
              <a:ext uri="{FF2B5EF4-FFF2-40B4-BE49-F238E27FC236}">
                <a16:creationId xmlns:a16="http://schemas.microsoft.com/office/drawing/2014/main" id="{9145794E-DC8C-4B31-A9C2-C6C3CF44B391}"/>
              </a:ext>
            </a:extLst>
          </p:cNvPr>
          <p:cNvSpPr txBox="1"/>
          <p:nvPr/>
        </p:nvSpPr>
        <p:spPr bwMode="gray">
          <a:xfrm>
            <a:off x="822196" y="5589173"/>
            <a:ext cx="2834865" cy="507831"/>
          </a:xfrm>
          <a:prstGeom prst="rect">
            <a:avLst/>
          </a:prstGeom>
          <a:noFill/>
        </p:spPr>
        <p:txBody>
          <a:bodyPr wrap="square" lIns="0" tIns="0" rIns="0" bIns="0" rtlCol="0">
            <a:spAutoFit/>
          </a:bodyPr>
          <a:lstStyle/>
          <a:p>
            <a:pPr>
              <a:spcBef>
                <a:spcPts val="600"/>
              </a:spcBef>
            </a:pPr>
            <a:r>
              <a:rPr lang="en-US" sz="1100" b="1" dirty="0">
                <a:solidFill>
                  <a:schemeClr val="accent6"/>
                </a:solidFill>
              </a:rPr>
              <a:t>Reminder: </a:t>
            </a:r>
            <a:r>
              <a:rPr lang="en-US" sz="1100" dirty="0">
                <a:solidFill>
                  <a:schemeClr val="tx1"/>
                </a:solidFill>
              </a:rPr>
              <a:t>Download a new template from</a:t>
            </a:r>
            <a:br>
              <a:rPr lang="en-US" sz="1100" dirty="0">
                <a:solidFill>
                  <a:schemeClr val="tx1"/>
                </a:solidFill>
              </a:rPr>
            </a:br>
            <a:r>
              <a:rPr lang="en-US" sz="1100" dirty="0">
                <a:solidFill>
                  <a:schemeClr val="tx1"/>
                </a:solidFill>
              </a:rPr>
              <a:t>Optum Brand Center </a:t>
            </a:r>
            <a:r>
              <a:rPr lang="en-US" sz="1100" b="1" dirty="0">
                <a:solidFill>
                  <a:schemeClr val="tx1"/>
                </a:solidFill>
              </a:rPr>
              <a:t>each time</a:t>
            </a:r>
            <a:r>
              <a:rPr lang="en-US" sz="1100" dirty="0">
                <a:solidFill>
                  <a:schemeClr val="tx1"/>
                </a:solidFill>
              </a:rPr>
              <a:t> a document is started. Templates continuously evolve.</a:t>
            </a:r>
          </a:p>
        </p:txBody>
      </p:sp>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gray">
          <a:xfrm>
            <a:off x="5122888" y="525529"/>
            <a:ext cx="6606362" cy="3714175"/>
          </a:xfrm>
          <a:prstGeom prst="rect">
            <a:avLst/>
          </a:prstGeom>
          <a:ln w="6350">
            <a:solidFill>
              <a:schemeClr val="accent2"/>
            </a:solidFill>
          </a:ln>
        </p:spPr>
      </p:pic>
      <p:pic>
        <p:nvPicPr>
          <p:cNvPr id="18" name="Picture 17">
            <a:extLst>
              <a:ext uri="{FF2B5EF4-FFF2-40B4-BE49-F238E27FC236}">
                <a16:creationId xmlns:a16="http://schemas.microsoft.com/office/drawing/2014/main" id="{0B9B688F-3869-4ECE-BE40-DE3ADDF3F073}"/>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bwMode="gray">
          <a:xfrm>
            <a:off x="5122888" y="4242380"/>
            <a:ext cx="3298775" cy="1857119"/>
          </a:xfrm>
          <a:prstGeom prst="rect">
            <a:avLst/>
          </a:prstGeom>
          <a:ln w="6350">
            <a:solidFill>
              <a:schemeClr val="accent2"/>
            </a:solidFill>
          </a:ln>
        </p:spPr>
      </p:pic>
      <p:pic>
        <p:nvPicPr>
          <p:cNvPr id="20" name="Picture 19">
            <a:extLst>
              <a:ext uri="{FF2B5EF4-FFF2-40B4-BE49-F238E27FC236}">
                <a16:creationId xmlns:a16="http://schemas.microsoft.com/office/drawing/2014/main" id="{5EB3950A-EFEF-4170-8936-5F3D5792ECB7}"/>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bwMode="gray">
          <a:xfrm>
            <a:off x="8421497" y="4243004"/>
            <a:ext cx="3310128" cy="1856495"/>
          </a:xfrm>
          <a:prstGeom prst="rect">
            <a:avLst/>
          </a:prstGeom>
          <a:ln w="6350">
            <a:solidFill>
              <a:schemeClr val="accent2"/>
            </a:solidFill>
          </a:ln>
        </p:spPr>
      </p:pic>
    </p:spTree>
    <p:extLst>
      <p:ext uri="{BB962C8B-B14F-4D97-AF65-F5344CB8AC3E}">
        <p14:creationId xmlns:p14="http://schemas.microsoft.com/office/powerpoint/2010/main" val="36677074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3937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ver">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3" name="Picture 12" descr="A person lovingly touching a child on the chin while sitting on they're lap.">
            <a:extLst>
              <a:ext uri="{FF2B5EF4-FFF2-40B4-BE49-F238E27FC236}">
                <a16:creationId xmlns:a16="http://schemas.microsoft.com/office/drawing/2014/main" id="{BDE252CA-B7C1-4F2D-A934-EB57E92D84C6}"/>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070376707"/>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ver 02">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24" name="Picture 23" descr="A doctor examining a patient by checking lymph nodes under the jaw line.">
            <a:extLst>
              <a:ext uri="{FF2B5EF4-FFF2-40B4-BE49-F238E27FC236}">
                <a16:creationId xmlns:a16="http://schemas.microsoft.com/office/drawing/2014/main" id="{0FC9DEF5-8784-475B-B82B-3A69645F62EA}"/>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1657611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ver 03">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2" name="Picture 11" descr="Two individuals walking and talking with one another while enjoying ice cream.">
            <a:extLst>
              <a:ext uri="{FF2B5EF4-FFF2-40B4-BE49-F238E27FC236}">
                <a16:creationId xmlns:a16="http://schemas.microsoft.com/office/drawing/2014/main" id="{12FF9B2B-62EB-453D-883A-F3D1C5D129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49" y="0"/>
            <a:ext cx="6175248" cy="6858000"/>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500232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02">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6016752" y="0"/>
            <a:ext cx="6175248" cy="6858000"/>
          </a:xfrm>
          <a:prstGeom prst="rect">
            <a:avLst/>
          </a:prstGeom>
        </p:spPr>
      </p:pic>
    </p:spTree>
    <p:extLst>
      <p:ext uri="{BB962C8B-B14F-4D97-AF65-F5344CB8AC3E}">
        <p14:creationId xmlns:p14="http://schemas.microsoft.com/office/powerpoint/2010/main" val="384462280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ver 04">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2" name="Picture 11" descr="Two medical professionals reviewing information from a touchscreen on the wall while one holds a tablet.">
            <a:extLst>
              <a:ext uri="{FF2B5EF4-FFF2-40B4-BE49-F238E27FC236}">
                <a16:creationId xmlns:a16="http://schemas.microsoft.com/office/drawing/2014/main" id="{F8836543-6FF7-41D0-B888-CCACA6E60F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1"/>
            <a:ext cx="6175247" cy="6857998"/>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628440617"/>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over 05">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3" name="Picture 12" descr="Two people holding a young child who is eating a cooking. One person is kissing the child on the head while the other watches lovingly.">
            <a:extLst>
              <a:ext uri="{FF2B5EF4-FFF2-40B4-BE49-F238E27FC236}">
                <a16:creationId xmlns:a16="http://schemas.microsoft.com/office/drawing/2014/main" id="{998D147F-F514-40D3-9F83-705EE8693E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9486" y="6071"/>
            <a:ext cx="6169779" cy="6851926"/>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1229914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98953109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over - Promise">
    <p:bg>
      <p:bgPr>
        <a:solidFill>
          <a:schemeClr val="bg1"/>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10" name="TextBox 9">
            <a:extLst>
              <a:ext uri="{FF2B5EF4-FFF2-40B4-BE49-F238E27FC236}">
                <a16:creationId xmlns:a16="http://schemas.microsoft.com/office/drawing/2014/main" id="{AAF8C1F7-0FC5-4BD5-896B-5EB9642D0AC1}"/>
              </a:ext>
            </a:extLst>
          </p:cNvPr>
          <p:cNvSpPr txBox="1"/>
          <p:nvPr/>
        </p:nvSpPr>
        <p:spPr bwMode="gray">
          <a:xfrm>
            <a:off x="463462" y="3592370"/>
            <a:ext cx="4015946" cy="623248"/>
          </a:xfrm>
          <a:prstGeom prst="rect">
            <a:avLst/>
          </a:prstGeom>
          <a:noFill/>
        </p:spPr>
        <p:txBody>
          <a:bodyPr vert="horz" wrap="square" lIns="0" tIns="0" rIns="0" bIns="0" rtlCol="0">
            <a:spAutoFit/>
          </a:bodyPr>
          <a:lstStyle/>
          <a:p>
            <a:pPr algn="l">
              <a:lnSpc>
                <a:spcPct val="90000"/>
              </a:lnSpc>
              <a:spcBef>
                <a:spcPts val="600"/>
              </a:spcBef>
            </a:pPr>
            <a:r>
              <a:rPr lang="en-US" sz="4500" b="1" dirty="0">
                <a:solidFill>
                  <a:schemeClr val="accent6"/>
                </a:solidFill>
              </a:rPr>
              <a:t>Better, for you</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518883"/>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5" name="Picture 8" descr="Illustration of a person carrying an oversized heart.">
            <a:extLst>
              <a:ext uri="{FF2B5EF4-FFF2-40B4-BE49-F238E27FC236}">
                <a16:creationId xmlns:a16="http://schemas.microsoft.com/office/drawing/2014/main" id="{548F7AB9-C07C-44D3-A45A-509D3091F2E3}"/>
              </a:ext>
            </a:extLst>
          </p:cNvPr>
          <p:cNvPicPr>
            <a:picLocks noChangeAspect="1"/>
          </p:cNvPicPr>
          <p:nvPr/>
        </p:nvPicPr>
        <p:blipFill>
          <a:blip r:embed="rId4">
            <a:extLst>
              <a:ext uri="{28A0092B-C50C-407E-A947-70E740481C1C}">
                <a14:useLocalDpi xmlns:a14="http://schemas.microsoft.com/office/drawing/2010/main" val="0"/>
              </a:ext>
            </a:extLst>
          </a:blip>
          <a:srcRect l="24691" r="24691"/>
          <a:stretch/>
        </p:blipFill>
        <p:spPr bwMode="gray">
          <a:xfrm>
            <a:off x="6019800" y="0"/>
            <a:ext cx="6172200" cy="6858000"/>
          </a:xfrm>
          <a:prstGeom prst="rect">
            <a:avLst/>
          </a:prstGeom>
          <a:solidFill>
            <a:schemeClr val="bg2"/>
          </a:solidFill>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100222069"/>
      </p:ext>
    </p:extLst>
  </p:cSld>
  <p:clrMapOvr>
    <a:masterClrMapping/>
  </p:clrMapOvr>
  <p:extLst>
    <p:ext uri="{DCECCB84-F9BA-43D5-87BE-67443E8EF086}">
      <p15:sldGuideLst xmlns:p15="http://schemas.microsoft.com/office/powerpoint/2012/main">
        <p15:guide id="2" pos="3259">
          <p15:clr>
            <a:srgbClr val="FBAE40"/>
          </p15:clr>
        </p15:guide>
        <p15:guide id="4" orient="horz" pos="284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96894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62957362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2348695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3822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96107829"/>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183054295"/>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 03">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62733034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38949467"/>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0818330"/>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01893815"/>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5718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3986776"/>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00116246"/>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79932784"/>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384414683"/>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34685165"/>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99708737"/>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ver 04">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rgbClr val="FBF9F4"/>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70991757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7072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6" name="Optum logo" descr="Optum">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2023 Optum, Inc. All rights reserved. </a:t>
            </a:r>
          </a:p>
        </p:txBody>
      </p:sp>
    </p:spTree>
    <p:extLst>
      <p:ext uri="{BB962C8B-B14F-4D97-AF65-F5344CB8AC3E}">
        <p14:creationId xmlns:p14="http://schemas.microsoft.com/office/powerpoint/2010/main" val="18243273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9507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F637101A-C75C-41F9-A59B-BB01DC6F1A81}"/>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06718654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Shape 9" descr="A large &quot;x&quot; indicating that this layout is not approved for use.">
            <a:extLst>
              <a:ext uri="{FF2B5EF4-FFF2-40B4-BE49-F238E27FC236}">
                <a16:creationId xmlns:a16="http://schemas.microsoft.com/office/drawing/2014/main" id="{B6B42EE6-B915-4BF1-8B9C-7DD5ACE2DD6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961819102"/>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Shape 11" descr="A large &quot;x&quot; indicating that this layout is not approved for use.">
            <a:extLst>
              <a:ext uri="{FF2B5EF4-FFF2-40B4-BE49-F238E27FC236}">
                <a16:creationId xmlns:a16="http://schemas.microsoft.com/office/drawing/2014/main" id="{1C70D576-33E1-4B49-8568-E8D97423AE77}"/>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852330396"/>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5F25F3A1-BD13-41CE-9176-E8CD536BC4D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8760177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60799103-2F70-4C44-9BCC-51D14763EF0E}"/>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44512482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22419F1F-051D-4EAB-BCEA-2B4614A0214F}"/>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7518060"/>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AB58FB46-F330-4E2D-8F18-92EB7F8636A2}"/>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39980635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2"/>
      </p:bgRef>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11760451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1_Cover 05">
    <p:bg>
      <p:bgRef idx="1001">
        <a:schemeClr val="bg2"/>
      </p:bgRef>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40682145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pic>
        <p:nvPicPr>
          <p:cNvPr id="23" name="Optum logo" descr="Optum">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824247" y="523904"/>
            <a:ext cx="2438884" cy="706174"/>
          </a:xfrm>
          <a:prstGeom prst="rect">
            <a:avLst/>
          </a:prstGeom>
        </p:spPr>
      </p:pic>
      <p:sp>
        <p:nvSpPr>
          <p:cNvPr id="8" name="TextBox 7">
            <a:extLst>
              <a:ext uri="{FF2B5EF4-FFF2-40B4-BE49-F238E27FC236}">
                <a16:creationId xmlns:a16="http://schemas.microsoft.com/office/drawing/2014/main" id="{144308BD-A2EF-404E-BE32-E7DA086E8C83}"/>
              </a:ext>
            </a:extLst>
          </p:cNvPr>
          <p:cNvSpPr txBox="1"/>
          <p:nvPr/>
        </p:nvSpPr>
        <p:spPr bwMode="gray">
          <a:xfrm>
            <a:off x="824247" y="2404812"/>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177094"/>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177368"/>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January 2024</a:t>
            </a:r>
          </a:p>
        </p:txBody>
      </p:sp>
      <p:pic>
        <p:nvPicPr>
          <p:cNvPr id="12" name="Picture 11" descr="Star icon">
            <a:extLst>
              <a:ext uri="{FF2B5EF4-FFF2-40B4-BE49-F238E27FC236}">
                <a16:creationId xmlns:a16="http://schemas.microsoft.com/office/drawing/2014/main" id="{82FEFB7F-0CFC-4989-B627-4D0D34B303E2}"/>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827390" y="4941778"/>
            <a:ext cx="587679" cy="587679"/>
          </a:xfrm>
          <a:prstGeom prst="rect">
            <a:avLst/>
          </a:prstGeom>
        </p:spPr>
      </p:pic>
      <p:sp>
        <p:nvSpPr>
          <p:cNvPr id="11" name="TextBox 10">
            <a:extLst>
              <a:ext uri="{FF2B5EF4-FFF2-40B4-BE49-F238E27FC236}">
                <a16:creationId xmlns:a16="http://schemas.microsoft.com/office/drawing/2014/main" id="{9145794E-DC8C-4B31-A9C2-C6C3CF44B391}"/>
              </a:ext>
            </a:extLst>
          </p:cNvPr>
          <p:cNvSpPr txBox="1"/>
          <p:nvPr/>
        </p:nvSpPr>
        <p:spPr bwMode="gray">
          <a:xfrm>
            <a:off x="822196" y="5589173"/>
            <a:ext cx="2834865" cy="507831"/>
          </a:xfrm>
          <a:prstGeom prst="rect">
            <a:avLst/>
          </a:prstGeom>
          <a:noFill/>
        </p:spPr>
        <p:txBody>
          <a:bodyPr wrap="square" lIns="0" tIns="0" rIns="0" bIns="0" rtlCol="0">
            <a:spAutoFit/>
          </a:bodyPr>
          <a:lstStyle/>
          <a:p>
            <a:pPr>
              <a:spcBef>
                <a:spcPts val="600"/>
              </a:spcBef>
            </a:pPr>
            <a:r>
              <a:rPr lang="en-US" sz="1100" b="1" dirty="0">
                <a:solidFill>
                  <a:schemeClr val="accent6"/>
                </a:solidFill>
              </a:rPr>
              <a:t>Reminder: </a:t>
            </a:r>
            <a:r>
              <a:rPr lang="en-US" sz="1100" dirty="0">
                <a:solidFill>
                  <a:schemeClr val="tx1"/>
                </a:solidFill>
              </a:rPr>
              <a:t>Download a new template from</a:t>
            </a:r>
            <a:br>
              <a:rPr lang="en-US" sz="1100" dirty="0">
                <a:solidFill>
                  <a:schemeClr val="tx1"/>
                </a:solidFill>
              </a:rPr>
            </a:br>
            <a:r>
              <a:rPr lang="en-US" sz="1100" dirty="0">
                <a:solidFill>
                  <a:schemeClr val="tx1"/>
                </a:solidFill>
              </a:rPr>
              <a:t>Optum Brand Center </a:t>
            </a:r>
            <a:r>
              <a:rPr lang="en-US" sz="1100" b="1" dirty="0">
                <a:solidFill>
                  <a:schemeClr val="tx1"/>
                </a:solidFill>
              </a:rPr>
              <a:t>each time</a:t>
            </a:r>
            <a:r>
              <a:rPr lang="en-US" sz="1100" dirty="0">
                <a:solidFill>
                  <a:schemeClr val="tx1"/>
                </a:solidFill>
              </a:rPr>
              <a:t> a document is started. Templates continuously evolve.</a:t>
            </a:r>
          </a:p>
        </p:txBody>
      </p:sp>
      <p:pic>
        <p:nvPicPr>
          <p:cNvPr id="18" name="Picture 17">
            <a:extLst>
              <a:ext uri="{FF2B5EF4-FFF2-40B4-BE49-F238E27FC236}">
                <a16:creationId xmlns:a16="http://schemas.microsoft.com/office/drawing/2014/main" id="{0B9B688F-3869-4ECE-BE40-DE3ADDF3F073}"/>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bwMode="gray">
          <a:xfrm>
            <a:off x="5122888" y="4245508"/>
            <a:ext cx="3298775" cy="1857119"/>
          </a:xfrm>
          <a:prstGeom prst="rect">
            <a:avLst/>
          </a:prstGeom>
          <a:ln w="6350">
            <a:solidFill>
              <a:schemeClr val="accent2"/>
            </a:solidFill>
          </a:ln>
        </p:spPr>
      </p:pic>
      <p:pic>
        <p:nvPicPr>
          <p:cNvPr id="4" name="Picture 3">
            <a:extLst>
              <a:ext uri="{FF2B5EF4-FFF2-40B4-BE49-F238E27FC236}">
                <a16:creationId xmlns:a16="http://schemas.microsoft.com/office/drawing/2014/main" id="{11A66DFB-0BA7-42B4-63AA-F29DED25E09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1497" y="4243004"/>
            <a:ext cx="3310128" cy="1859623"/>
          </a:xfrm>
          <a:prstGeom prst="rect">
            <a:avLst/>
          </a:prstGeom>
          <a:ln w="6350">
            <a:solidFill>
              <a:schemeClr val="accent2"/>
            </a:solidFill>
          </a:ln>
        </p:spPr>
      </p:pic>
      <p:pic>
        <p:nvPicPr>
          <p:cNvPr id="3" name="Picture 2">
            <a:extLst>
              <a:ext uri="{FF2B5EF4-FFF2-40B4-BE49-F238E27FC236}">
                <a16:creationId xmlns:a16="http://schemas.microsoft.com/office/drawing/2014/main" id="{EB8C1BEC-5C50-EC82-6813-2CCF2BF25A5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121966" y="525529"/>
            <a:ext cx="6609660" cy="3725696"/>
          </a:xfrm>
          <a:prstGeom prst="rect">
            <a:avLst/>
          </a:prstGeom>
          <a:ln w="6350">
            <a:solidFill>
              <a:schemeClr val="accent2"/>
            </a:solidFill>
          </a:ln>
        </p:spPr>
      </p:pic>
    </p:spTree>
    <p:extLst>
      <p:ext uri="{BB962C8B-B14F-4D97-AF65-F5344CB8AC3E}">
        <p14:creationId xmlns:p14="http://schemas.microsoft.com/office/powerpoint/2010/main" val="27795385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7859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Cover">
    <p:bg>
      <p:bgRef idx="1001">
        <a:schemeClr val="bg1"/>
      </p:bgRef>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018ADF08-66C4-7A27-5941-438B95462BC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0"/>
            <a:ext cx="6037330" cy="6858000"/>
          </a:xfrm>
          <a:custGeom>
            <a:avLst/>
            <a:gdLst>
              <a:gd name="connsiteX0" fmla="*/ 0 w 6037330"/>
              <a:gd name="connsiteY0" fmla="*/ 0 h 6858000"/>
              <a:gd name="connsiteX1" fmla="*/ 3835988 w 6037330"/>
              <a:gd name="connsiteY1" fmla="*/ 0 h 6858000"/>
              <a:gd name="connsiteX2" fmla="*/ 4114800 w 6037330"/>
              <a:gd name="connsiteY2" fmla="*/ 0 h 6858000"/>
              <a:gd name="connsiteX3" fmla="*/ 6037330 w 6037330"/>
              <a:gd name="connsiteY3" fmla="*/ 0 h 6858000"/>
              <a:gd name="connsiteX4" fmla="*/ 5982904 w 6037330"/>
              <a:gd name="connsiteY4" fmla="*/ 57086 h 6858000"/>
              <a:gd name="connsiteX5" fmla="*/ 4680119 w 6037330"/>
              <a:gd name="connsiteY5" fmla="*/ 3429000 h 6858000"/>
              <a:gd name="connsiteX6" fmla="*/ 5982904 w 6037330"/>
              <a:gd name="connsiteY6" fmla="*/ 6800914 h 6858000"/>
              <a:gd name="connsiteX7" fmla="*/ 6037330 w 6037330"/>
              <a:gd name="connsiteY7" fmla="*/ 6858000 h 6858000"/>
              <a:gd name="connsiteX8" fmla="*/ 4114800 w 6037330"/>
              <a:gd name="connsiteY8" fmla="*/ 6858000 h 6858000"/>
              <a:gd name="connsiteX9" fmla="*/ 3835988 w 6037330"/>
              <a:gd name="connsiteY9" fmla="*/ 6858000 h 6858000"/>
              <a:gd name="connsiteX10" fmla="*/ 0 w 603733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37330" h="6858000">
                <a:moveTo>
                  <a:pt x="0" y="0"/>
                </a:moveTo>
                <a:lnTo>
                  <a:pt x="3835988" y="0"/>
                </a:lnTo>
                <a:lnTo>
                  <a:pt x="4114800" y="0"/>
                </a:lnTo>
                <a:lnTo>
                  <a:pt x="6037330" y="0"/>
                </a:lnTo>
                <a:lnTo>
                  <a:pt x="5982904" y="57086"/>
                </a:lnTo>
                <a:cubicBezTo>
                  <a:pt x="5173461" y="947670"/>
                  <a:pt x="4680119" y="2130722"/>
                  <a:pt x="4680119" y="3429000"/>
                </a:cubicBezTo>
                <a:cubicBezTo>
                  <a:pt x="4680119" y="4727278"/>
                  <a:pt x="5173461" y="5910330"/>
                  <a:pt x="5982904" y="6800914"/>
                </a:cubicBezTo>
                <a:lnTo>
                  <a:pt x="6037330" y="6858000"/>
                </a:lnTo>
                <a:lnTo>
                  <a:pt x="4114800" y="6858000"/>
                </a:lnTo>
                <a:lnTo>
                  <a:pt x="3835988" y="6858000"/>
                </a:lnTo>
                <a:lnTo>
                  <a:pt x="0" y="6858000"/>
                </a:ln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pic>
        <p:nvPicPr>
          <p:cNvPr id="12" name="Optum logo" descr="Optum">
            <a:extLst>
              <a:ext uri="{FF2B5EF4-FFF2-40B4-BE49-F238E27FC236}">
                <a16:creationId xmlns:a16="http://schemas.microsoft.com/office/drawing/2014/main" id="{FA968874-41BB-1E3A-AF0C-1B4952106FCF}"/>
              </a:ext>
              <a:ext uri="{C183D7F6-B498-43B3-948B-1728B52AA6E4}">
                <adec:decorative xmlns:adec="http://schemas.microsoft.com/office/drawing/2017/decorative" val="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937990" y="3019667"/>
            <a:ext cx="2827394" cy="818667"/>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6594904" y="1649301"/>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6594904" y="3834665"/>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6594904" y="5396367"/>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3931544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152">
          <p15:clr>
            <a:srgbClr val="FFC000"/>
          </p15:clr>
        </p15:guide>
        <p15:guide id="2" pos="7120">
          <p15:clr>
            <a:srgbClr val="FFC000"/>
          </p15:clr>
        </p15:guide>
        <p15:guide id="3" orient="horz" pos="2216">
          <p15:clr>
            <a:srgbClr val="FFC000"/>
          </p15:clr>
        </p15:guide>
        <p15:guide id="4" orient="horz" pos="2408">
          <p15:clr>
            <a:srgbClr val="FFC00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over 02">
    <p:bg>
      <p:bgRef idx="1001">
        <a:schemeClr val="bg1"/>
      </p:bgRef>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2375092" y="2317660"/>
            <a:ext cx="7315200" cy="1246495"/>
          </a:xfrm>
        </p:spPr>
        <p:txBody>
          <a:bodyPr anchor="b"/>
          <a:lstStyle>
            <a:lvl1pPr>
              <a:defRPr sz="4500"/>
            </a:lvl1pPr>
          </a:lstStyle>
          <a:p>
            <a:r>
              <a:rPr lang="en-US" dirty="0"/>
              <a:t>Insightful presentation title (max. 2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2375092" y="3898459"/>
            <a:ext cx="7315200" cy="553998"/>
          </a:xfrm>
        </p:spPr>
        <p:txBody>
          <a:bodyPr wrap="square">
            <a:spAutoFit/>
          </a:bodyPr>
          <a:lstStyle>
            <a:lvl1pPr marL="0" indent="0">
              <a:spcBef>
                <a:spcPts val="0"/>
              </a:spcBef>
              <a:buFont typeface="Arial" panose="020B0604020202020204" pitchFamily="34" charset="0"/>
              <a:buNone/>
              <a:defRPr sz="18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bold 18pt, sentence case, max. 2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2375091" y="4992329"/>
            <a:ext cx="731520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4" name="Freeform: Shape 13">
            <a:extLst>
              <a:ext uri="{FF2B5EF4-FFF2-40B4-BE49-F238E27FC236}">
                <a16:creationId xmlns:a16="http://schemas.microsoft.com/office/drawing/2014/main" id="{F33E8723-94DB-5556-1A86-67D45CBF982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3907075"/>
            <a:ext cx="12188952" cy="2950926"/>
          </a:xfrm>
          <a:custGeom>
            <a:avLst/>
            <a:gdLst>
              <a:gd name="connsiteX0" fmla="*/ 12188952 w 12188952"/>
              <a:gd name="connsiteY0" fmla="*/ 0 h 2950926"/>
              <a:gd name="connsiteX1" fmla="*/ 12188952 w 12188952"/>
              <a:gd name="connsiteY1" fmla="*/ 2950926 h 2950926"/>
              <a:gd name="connsiteX2" fmla="*/ 0 w 12188952"/>
              <a:gd name="connsiteY2" fmla="*/ 2950926 h 2950926"/>
              <a:gd name="connsiteX3" fmla="*/ 0 w 12188952"/>
              <a:gd name="connsiteY3" fmla="*/ 1951527 h 2950926"/>
              <a:gd name="connsiteX4" fmla="*/ 170764 w 12188952"/>
              <a:gd name="connsiteY4" fmla="*/ 2006967 h 2950926"/>
              <a:gd name="connsiteX5" fmla="*/ 4194949 w 12188952"/>
              <a:gd name="connsiteY5" fmla="*/ 2615366 h 2950926"/>
              <a:gd name="connsiteX6" fmla="*/ 11761160 w 12188952"/>
              <a:gd name="connsiteY6" fmla="*/ 304209 h 295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2950926">
                <a:moveTo>
                  <a:pt x="12188952" y="0"/>
                </a:moveTo>
                <a:lnTo>
                  <a:pt x="12188952" y="2950926"/>
                </a:lnTo>
                <a:lnTo>
                  <a:pt x="0" y="2950926"/>
                </a:lnTo>
                <a:lnTo>
                  <a:pt x="0" y="1951527"/>
                </a:lnTo>
                <a:lnTo>
                  <a:pt x="170764" y="2006967"/>
                </a:lnTo>
                <a:cubicBezTo>
                  <a:pt x="1442002" y="2402363"/>
                  <a:pt x="2793601" y="2615366"/>
                  <a:pt x="4194949" y="2615366"/>
                </a:cubicBezTo>
                <a:cubicBezTo>
                  <a:pt x="6997644" y="2615366"/>
                  <a:pt x="9601341" y="1763354"/>
                  <a:pt x="11761160" y="304209"/>
                </a:cubicBez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40799064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1496">
          <p15:clr>
            <a:srgbClr val="FBAE40"/>
          </p15:clr>
        </p15:guide>
        <p15:guide id="3" orient="horz" pos="2246">
          <p15:clr>
            <a:srgbClr val="FBAE40"/>
          </p15:clr>
        </p15:guide>
        <p15:guide id="4" orient="horz" pos="2447">
          <p15:clr>
            <a:srgbClr val="FBAE40"/>
          </p15:clr>
        </p15:guide>
        <p15:guide id="5" pos="610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Cover 03">
    <p:bg>
      <p:bgPr>
        <a:solidFill>
          <a:schemeClr val="bg2"/>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0" name="Date Placeholder 9">
            <a:extLst>
              <a:ext uri="{FF2B5EF4-FFF2-40B4-BE49-F238E27FC236}">
                <a16:creationId xmlns:a16="http://schemas.microsoft.com/office/drawing/2014/main" id="{D64D994A-1F86-650F-91D1-D9CF4A6D5AF1}"/>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2" name="Footer Placeholder 11">
            <a:extLst>
              <a:ext uri="{FF2B5EF4-FFF2-40B4-BE49-F238E27FC236}">
                <a16:creationId xmlns:a16="http://schemas.microsoft.com/office/drawing/2014/main" id="{97300FDB-6AA7-7D29-6E6C-DAB8AF3C6B3B}"/>
              </a:ext>
            </a:extLst>
          </p:cNvPr>
          <p:cNvSpPr>
            <a:spLocks noGrp="1"/>
          </p:cNvSpPr>
          <p:nvPr>
            <p:ph type="ftr" sz="quarter" idx="17"/>
          </p:nvPr>
        </p:nvSpPr>
        <p:spPr/>
        <p:txBody>
          <a:bodyPr/>
          <a:lstStyle/>
          <a:p>
            <a:endParaRPr lang="en-US"/>
          </a:p>
        </p:txBody>
      </p:sp>
      <p:sp>
        <p:nvSpPr>
          <p:cNvPr id="13" name="Slide Number Placeholder 12">
            <a:extLst>
              <a:ext uri="{FF2B5EF4-FFF2-40B4-BE49-F238E27FC236}">
                <a16:creationId xmlns:a16="http://schemas.microsoft.com/office/drawing/2014/main" id="{7FADA5F4-B71C-E968-5670-1EEE3C6C9F2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931971470"/>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over 04">
    <p:bg>
      <p:bgPr>
        <a:solidFill>
          <a:schemeClr val="bg2"/>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602CFF5-9BBC-863E-C089-A676996FA394}"/>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14B58E5A-BF8F-9CC6-1870-BB7839F7C39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5CCAC17E-165F-4D50-26D1-8EE65CB27552}"/>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E64404C2-5DC8-B39C-1165-3141C2711ECC}"/>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288739360"/>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1"/>
      </p:bgRef>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endParaRPr lang="en-US"/>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0464095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chemeClr val="bg1"/>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483645902"/>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over 07">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9" name="Date Placeholder 8">
            <a:extLst>
              <a:ext uri="{FF2B5EF4-FFF2-40B4-BE49-F238E27FC236}">
                <a16:creationId xmlns:a16="http://schemas.microsoft.com/office/drawing/2014/main" id="{52474C07-8F5D-CC3D-9724-9A29EA763F7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0" name="Footer Placeholder 9">
            <a:extLst>
              <a:ext uri="{FF2B5EF4-FFF2-40B4-BE49-F238E27FC236}">
                <a16:creationId xmlns:a16="http://schemas.microsoft.com/office/drawing/2014/main" id="{D471F904-8B56-7EFA-3473-9DFAE1BFA581}"/>
              </a:ext>
            </a:extLst>
          </p:cNvPr>
          <p:cNvSpPr>
            <a:spLocks noGrp="1"/>
          </p:cNvSpPr>
          <p:nvPr>
            <p:ph type="ftr" sz="quarter" idx="17"/>
          </p:nvPr>
        </p:nvSpPr>
        <p:spPr/>
        <p:txBody>
          <a:bodyPr/>
          <a:lstStyle/>
          <a:p>
            <a:endParaRPr lang="en-US"/>
          </a:p>
        </p:txBody>
      </p:sp>
      <p:sp>
        <p:nvSpPr>
          <p:cNvPr id="12" name="Slide Number Placeholder 11">
            <a:extLst>
              <a:ext uri="{FF2B5EF4-FFF2-40B4-BE49-F238E27FC236}">
                <a16:creationId xmlns:a16="http://schemas.microsoft.com/office/drawing/2014/main" id="{FC8C7DF5-F873-F2E9-CB9E-9C8CF17D2CC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94870520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800907110"/>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over 08">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93E2B6F-B0F8-598A-12EC-0815E7654FD0}"/>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9696FBF0-1B42-325E-9531-A33DF9031814}"/>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E529C78D-F523-2F5F-AF8F-9D18AFD1F748}"/>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2483F371-F5E3-E66E-2FC2-36252A822E65}"/>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417526940"/>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3325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3772160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6574780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21966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954683611"/>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039624660"/>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44698075"/>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019682369"/>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687397376"/>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Orange 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537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78318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83490001"/>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85818892"/>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829928728"/>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878620043"/>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29857669"/>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077023976"/>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04430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6" name="Optum logo" descr="Optum">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2024 Optum, Inc. All rights reserved. </a:t>
            </a:r>
          </a:p>
        </p:txBody>
      </p:sp>
    </p:spTree>
    <p:extLst>
      <p:ext uri="{BB962C8B-B14F-4D97-AF65-F5344CB8AC3E}">
        <p14:creationId xmlns:p14="http://schemas.microsoft.com/office/powerpoint/2010/main" val="9439568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339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image" Target="../media/image2.svg"/><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image" Target="../media/image1.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image" Target="../media/image2.svg"/><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image" Target="../media/image1.png"/><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theme" Target="../theme/theme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36062A-1655-4530-ACBD-3C58ED2B33A6}"/>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2022 Optum, Inc. All rights reserved.</a:t>
            </a:r>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pic>
        <p:nvPicPr>
          <p:cNvPr id="13" name="Optum logo" descr="Optum logo">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bwMode="gray">
          <a:xfrm>
            <a:off x="461961" y="6343650"/>
            <a:ext cx="773055" cy="223837"/>
          </a:xfrm>
          <a:prstGeom prst="rect">
            <a:avLst/>
          </a:prstGeom>
        </p:spPr>
      </p:pic>
    </p:spTree>
    <p:extLst>
      <p:ext uri="{BB962C8B-B14F-4D97-AF65-F5344CB8AC3E}">
        <p14:creationId xmlns:p14="http://schemas.microsoft.com/office/powerpoint/2010/main" val="4226884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3" name="Optum logo" descr="Optum">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bwMode="gray">
          <a:xfrm>
            <a:off x="461961" y="6343650"/>
            <a:ext cx="773055" cy="223837"/>
          </a:xfrm>
          <a:prstGeom prst="rect">
            <a:avLst/>
          </a:prstGeom>
        </p:spPr>
      </p:pic>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2023 Optum, Inc. All rights reserved.</a:t>
            </a: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60473087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3" name="Optum logo" descr="Optum">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bwMode="gray">
          <a:xfrm>
            <a:off x="461961" y="6343650"/>
            <a:ext cx="773055" cy="223837"/>
          </a:xfrm>
          <a:prstGeom prst="rect">
            <a:avLst/>
          </a:prstGeom>
        </p:spPr>
      </p:pic>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2024 Optum, Inc. All rights reserved.</a:t>
            </a: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25547403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321396046"/>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 id="2147483799" r:id="rId30"/>
    <p:sldLayoutId id="2147483800" r:id="rId31"/>
    <p:sldLayoutId id="2147483801" r:id="rId32"/>
    <p:sldLayoutId id="2147483802" r:id="rId33"/>
    <p:sldLayoutId id="2147483803" r:id="rId34"/>
    <p:sldLayoutId id="2147483804" r:id="rId35"/>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8985306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152.xml"/><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5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152.xml"/><Relationship Id="rId1" Type="http://schemas.openxmlformats.org/officeDocument/2006/relationships/video" Target="https://www.youtube.com/embed/_KsqaUavksk?start=173&amp;feature=oembed" TargetMode="External"/><Relationship Id="rId5" Type="http://schemas.openxmlformats.org/officeDocument/2006/relationships/hyperlink" Target="https://www.youtube.com/watch?v=_KsqaUavksk" TargetMode="External"/><Relationship Id="rId4" Type="http://schemas.openxmlformats.org/officeDocument/2006/relationships/hyperlink" Target="http://soargroup.github.io/rosi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5.xml.rels><?xml version="1.0" encoding="UTF-8" standalone="yes"?>
<Relationships xmlns="http://schemas.openxmlformats.org/package/2006/relationships"><Relationship Id="rId2" Type="http://schemas.openxmlformats.org/officeDocument/2006/relationships/hyperlink" Target="https://soar.eecs.umich.edu/" TargetMode="External"/><Relationship Id="rId1" Type="http://schemas.openxmlformats.org/officeDocument/2006/relationships/slideLayout" Target="../slideLayouts/slideLayout15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2.xml"/></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2.xml"/></Relationships>
</file>

<file path=ppt/slides/_rels/slide30.xml.rels><?xml version="1.0" encoding="UTF-8" standalone="yes"?>
<Relationships xmlns="http://schemas.openxmlformats.org/package/2006/relationships"><Relationship Id="rId2" Type="http://schemas.openxmlformats.org/officeDocument/2006/relationships/hyperlink" Target="https://soar.eecs.umich.edu/articles/articles/building-soar/86-how-library-search-paths-work" TargetMode="External"/><Relationship Id="rId1" Type="http://schemas.openxmlformats.org/officeDocument/2006/relationships/slideLayout" Target="../slideLayouts/slideLayout15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8.xml.rels><?xml version="1.0" encoding="UTF-8" standalone="yes"?>
<Relationships xmlns="http://schemas.openxmlformats.org/package/2006/relationships"><Relationship Id="rId3" Type="http://schemas.openxmlformats.org/officeDocument/2006/relationships/hyperlink" Target="http://superuser.com/questions/324284/what-is-meant-by-the-terms-cpu-core-die-and-package" TargetMode="External"/><Relationship Id="rId2" Type="http://schemas.openxmlformats.org/officeDocument/2006/relationships/image" Target="../media/image27.jpg"/><Relationship Id="rId1" Type="http://schemas.openxmlformats.org/officeDocument/2006/relationships/slideLayout" Target="../slideLayouts/slideLayout152.xml"/><Relationship Id="rId5" Type="http://schemas.openxmlformats.org/officeDocument/2006/relationships/hyperlink" Target="https://computersciencewiki.org/index.php/Architecture_of_the_central_processing_unit_(CPU)" TargetMode="Externa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02FA0-BB25-270F-943D-253F44EA9F40}"/>
              </a:ext>
            </a:extLst>
          </p:cNvPr>
          <p:cNvSpPr>
            <a:spLocks noGrp="1"/>
          </p:cNvSpPr>
          <p:nvPr>
            <p:ph type="title"/>
          </p:nvPr>
        </p:nvSpPr>
        <p:spPr>
          <a:xfrm>
            <a:off x="463462" y="3073535"/>
            <a:ext cx="4709160" cy="1246495"/>
          </a:xfrm>
        </p:spPr>
        <p:txBody>
          <a:bodyPr/>
          <a:lstStyle/>
          <a:p>
            <a:r>
              <a:rPr lang="en-US" dirty="0"/>
              <a:t>Course 01: </a:t>
            </a:r>
            <a:br>
              <a:rPr lang="en-US" dirty="0"/>
            </a:br>
            <a:r>
              <a:rPr lang="en-US" dirty="0"/>
              <a:t>Soar Essentials</a:t>
            </a:r>
          </a:p>
        </p:txBody>
      </p:sp>
      <p:sp>
        <p:nvSpPr>
          <p:cNvPr id="5" name="Text Placeholder 4">
            <a:extLst>
              <a:ext uri="{FF2B5EF4-FFF2-40B4-BE49-F238E27FC236}">
                <a16:creationId xmlns:a16="http://schemas.microsoft.com/office/drawing/2014/main" id="{247B70BA-3257-0D6A-49C5-8550812288F4}"/>
              </a:ext>
            </a:extLst>
          </p:cNvPr>
          <p:cNvSpPr>
            <a:spLocks noGrp="1"/>
          </p:cNvSpPr>
          <p:nvPr>
            <p:ph type="body" sz="quarter" idx="10"/>
          </p:nvPr>
        </p:nvSpPr>
        <p:spPr>
          <a:xfrm>
            <a:off x="463462" y="4635651"/>
            <a:ext cx="4709160" cy="276999"/>
          </a:xfrm>
        </p:spPr>
        <p:txBody>
          <a:bodyPr/>
          <a:lstStyle/>
          <a:p>
            <a:r>
              <a:rPr lang="en-US" dirty="0"/>
              <a:t>A Project-Based Tutorial Series</a:t>
            </a:r>
          </a:p>
        </p:txBody>
      </p:sp>
      <p:sp>
        <p:nvSpPr>
          <p:cNvPr id="6" name="Text Placeholder 5">
            <a:extLst>
              <a:ext uri="{FF2B5EF4-FFF2-40B4-BE49-F238E27FC236}">
                <a16:creationId xmlns:a16="http://schemas.microsoft.com/office/drawing/2014/main" id="{55213C73-9EAE-0233-6ABF-00CF5439A0BC}"/>
              </a:ext>
            </a:extLst>
          </p:cNvPr>
          <p:cNvSpPr>
            <a:spLocks noGrp="1"/>
          </p:cNvSpPr>
          <p:nvPr>
            <p:ph type="body" sz="quarter" idx="11"/>
          </p:nvPr>
        </p:nvSpPr>
        <p:spPr/>
        <p:txBody>
          <a:bodyPr/>
          <a:lstStyle/>
          <a:p>
            <a:r>
              <a:rPr lang="en-US" dirty="0"/>
              <a:t>By Dr. Bryan Stearns, 2024</a:t>
            </a:r>
          </a:p>
        </p:txBody>
      </p:sp>
      <p:pic>
        <p:nvPicPr>
          <p:cNvPr id="13" name="Picture Placeholder 12" descr="Graphical user interface&#10;&#10;Description automatically generated with medium confidence">
            <a:extLst>
              <a:ext uri="{FF2B5EF4-FFF2-40B4-BE49-F238E27FC236}">
                <a16:creationId xmlns:a16="http://schemas.microsoft.com/office/drawing/2014/main" id="{6D2C3A6F-5261-A6F6-23F1-447E9D59AD11}"/>
              </a:ext>
            </a:extLst>
          </p:cNvPr>
          <p:cNvPicPr>
            <a:picLocks noGrp="1" noChangeAspect="1"/>
          </p:cNvPicPr>
          <p:nvPr>
            <p:ph type="pic" sz="quarter" idx="15"/>
          </p:nvPr>
        </p:nvPicPr>
        <p:blipFill>
          <a:blip r:embed="rId2"/>
          <a:srcRect t="1153" b="1153"/>
          <a:stretch>
            <a:fillRect/>
          </a:stretch>
        </p:blipFill>
        <p:spPr>
          <a:xfrm>
            <a:off x="5172075" y="0"/>
            <a:ext cx="7019925" cy="6858000"/>
          </a:xfrm>
        </p:spPr>
      </p:pic>
      <p:sp>
        <p:nvSpPr>
          <p:cNvPr id="2" name="Text Placeholder 4">
            <a:extLst>
              <a:ext uri="{FF2B5EF4-FFF2-40B4-BE49-F238E27FC236}">
                <a16:creationId xmlns:a16="http://schemas.microsoft.com/office/drawing/2014/main" id="{8E4EA88C-F9E1-A4FB-EF9F-27E3A6C36DF8}"/>
              </a:ext>
            </a:extLst>
          </p:cNvPr>
          <p:cNvSpPr txBox="1">
            <a:spLocks/>
          </p:cNvSpPr>
          <p:nvPr/>
        </p:nvSpPr>
        <p:spPr bwMode="gray">
          <a:xfrm>
            <a:off x="463462" y="2443666"/>
            <a:ext cx="4709160" cy="369332"/>
          </a:xfrm>
          <a:prstGeom prst="rect">
            <a:avLst/>
          </a:prstGeom>
        </p:spPr>
        <p:txBody>
          <a:bodyPr vert="horz" lIns="0" tIns="0" rIns="0" bIns="0" rtlCol="0">
            <a:spAutoFit/>
          </a:bodyPr>
          <a:lstStyle>
            <a:lvl1pPr marL="0" indent="0" algn="l" defTabSz="914400" rtl="0" eaLnBrk="1" latinLnBrk="0" hangingPunct="1">
              <a:lnSpc>
                <a:spcPct val="100000"/>
              </a:lnSpc>
              <a:spcBef>
                <a:spcPts val="0"/>
              </a:spcBef>
              <a:buFont typeface="Arial" panose="020B0604020202020204" pitchFamily="34" charset="0"/>
              <a:buNone/>
              <a:defRPr sz="1800" kern="1200">
                <a:solidFill>
                  <a:schemeClr val="accent6"/>
                </a:solidFill>
                <a:latin typeface="+mn-lt"/>
                <a:ea typeface="+mn-ea"/>
                <a:cs typeface="+mn-cs"/>
              </a:defRPr>
            </a:lvl1pPr>
            <a:lvl2pPr marL="0" indent="0" algn="l" defTabSz="914400" rtl="0" eaLnBrk="1" latinLnBrk="0" hangingPunct="1">
              <a:lnSpc>
                <a:spcPct val="100000"/>
              </a:lnSpc>
              <a:spcBef>
                <a:spcPts val="600"/>
              </a:spcBef>
              <a:buClr>
                <a:schemeClr val="tx1"/>
              </a:buClr>
              <a:buFont typeface="Arial" panose="020B0604020202020204" pitchFamily="34" charset="0"/>
              <a:buNone/>
              <a:defRPr sz="2000" kern="1200">
                <a:solidFill>
                  <a:schemeClr val="accent5"/>
                </a:solidFill>
                <a:latin typeface="+mn-lt"/>
                <a:ea typeface="+mn-ea"/>
                <a:cs typeface="+mn-cs"/>
              </a:defRPr>
            </a:lvl2pPr>
            <a:lvl3pPr marL="231775" indent="0" algn="l" defTabSz="914400" rtl="0" eaLnBrk="1" latinLnBrk="0" hangingPunct="1">
              <a:lnSpc>
                <a:spcPct val="100000"/>
              </a:lnSpc>
              <a:spcBef>
                <a:spcPts val="600"/>
              </a:spcBef>
              <a:buFont typeface="Arial" panose="020B0604020202020204" pitchFamily="34" charset="0"/>
              <a:buNone/>
              <a:defRPr sz="2000" kern="1200">
                <a:solidFill>
                  <a:schemeClr val="accent5"/>
                </a:solidFill>
                <a:latin typeface="+mn-lt"/>
                <a:ea typeface="+mn-ea"/>
                <a:cs typeface="+mn-cs"/>
              </a:defRPr>
            </a:lvl3pPr>
            <a:lvl4pPr marL="228600" indent="0" algn="l" defTabSz="914400" rtl="0" eaLnBrk="1" latinLnBrk="0" hangingPunct="1">
              <a:lnSpc>
                <a:spcPct val="100000"/>
              </a:lnSpc>
              <a:spcBef>
                <a:spcPts val="600"/>
              </a:spcBef>
              <a:buClr>
                <a:schemeClr val="tx1"/>
              </a:buClr>
              <a:buFont typeface="Arial" panose="020B0604020202020204" pitchFamily="34" charset="0"/>
              <a:buNone/>
              <a:defRPr sz="2000" kern="1200">
                <a:solidFill>
                  <a:schemeClr val="accent5"/>
                </a:solidFill>
                <a:latin typeface="+mn-lt"/>
                <a:ea typeface="+mn-ea"/>
                <a:cs typeface="+mn-cs"/>
              </a:defRPr>
            </a:lvl4pPr>
            <a:lvl5pPr marL="460375" indent="0" algn="l" defTabSz="914400" rtl="0" eaLnBrk="1" latinLnBrk="0" hangingPunct="1">
              <a:lnSpc>
                <a:spcPct val="100000"/>
              </a:lnSpc>
              <a:spcBef>
                <a:spcPts val="600"/>
              </a:spcBef>
              <a:buClr>
                <a:schemeClr val="tx1"/>
              </a:buClr>
              <a:buFont typeface="Arial" panose="020B0604020202020204" pitchFamily="34" charset="0"/>
              <a:buNone/>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t>The Engineer’s Guide to Soar</a:t>
            </a:r>
            <a:endParaRPr lang="en-US" sz="2400" b="1" dirty="0"/>
          </a:p>
        </p:txBody>
      </p:sp>
    </p:spTree>
    <p:extLst>
      <p:ext uri="{BB962C8B-B14F-4D97-AF65-F5344CB8AC3E}">
        <p14:creationId xmlns:p14="http://schemas.microsoft.com/office/powerpoint/2010/main" val="2868541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0775F8-7E46-B7EE-5AA6-B6D2E8427253}"/>
              </a:ext>
            </a:extLst>
          </p:cNvPr>
          <p:cNvSpPr>
            <a:spLocks noGrp="1"/>
          </p:cNvSpPr>
          <p:nvPr>
            <p:ph type="title"/>
          </p:nvPr>
        </p:nvSpPr>
        <p:spPr/>
        <p:txBody>
          <a:bodyPr/>
          <a:lstStyle/>
          <a:p>
            <a:r>
              <a:rPr lang="en-US" dirty="0"/>
              <a:t>Artificial Cognitive Architecture</a:t>
            </a:r>
          </a:p>
        </p:txBody>
      </p:sp>
      <p:sp>
        <p:nvSpPr>
          <p:cNvPr id="14" name="Content Placeholder 13">
            <a:extLst>
              <a:ext uri="{FF2B5EF4-FFF2-40B4-BE49-F238E27FC236}">
                <a16:creationId xmlns:a16="http://schemas.microsoft.com/office/drawing/2014/main" id="{7B6A7797-28B9-9A5E-44A0-C746BBC609A9}"/>
              </a:ext>
            </a:extLst>
          </p:cNvPr>
          <p:cNvSpPr>
            <a:spLocks noGrp="1"/>
          </p:cNvSpPr>
          <p:nvPr>
            <p:ph idx="1"/>
          </p:nvPr>
        </p:nvSpPr>
        <p:spPr>
          <a:xfrm>
            <a:off x="777874" y="1557210"/>
            <a:ext cx="3968548" cy="3930085"/>
          </a:xfrm>
        </p:spPr>
        <p:txBody>
          <a:bodyPr>
            <a:normAutofit/>
          </a:bodyPr>
          <a:lstStyle/>
          <a:p>
            <a:r>
              <a:rPr lang="en-US" sz="2400" dirty="0"/>
              <a:t>Cognitive Architectures are: </a:t>
            </a:r>
          </a:p>
          <a:p>
            <a:pPr marL="285750" indent="-285750">
              <a:buFont typeface="Arial" panose="020B0604020202020204" pitchFamily="34" charset="0"/>
              <a:buChar char="•"/>
            </a:pPr>
            <a:r>
              <a:rPr lang="en-US" sz="2400" b="1" dirty="0"/>
              <a:t>Computational theories </a:t>
            </a:r>
            <a:r>
              <a:rPr lang="en-US" sz="2400" dirty="0"/>
              <a:t>about architectures that supply human-like cognition</a:t>
            </a:r>
          </a:p>
          <a:p>
            <a:pPr marL="285750" indent="-285750">
              <a:buFont typeface="Arial" panose="020B0604020202020204" pitchFamily="34" charset="0"/>
              <a:buChar char="•"/>
            </a:pPr>
            <a:r>
              <a:rPr lang="en-US" sz="2400" b="1" dirty="0"/>
              <a:t>Software engines </a:t>
            </a:r>
            <a:r>
              <a:rPr lang="en-US" sz="2400" dirty="0"/>
              <a:t>that implement those theories</a:t>
            </a:r>
          </a:p>
        </p:txBody>
      </p:sp>
      <p:graphicFrame>
        <p:nvGraphicFramePr>
          <p:cNvPr id="5" name="Table 4">
            <a:extLst>
              <a:ext uri="{FF2B5EF4-FFF2-40B4-BE49-F238E27FC236}">
                <a16:creationId xmlns:a16="http://schemas.microsoft.com/office/drawing/2014/main" id="{36F6FAD8-A9F2-ABCA-5391-CAA268B58F4F}"/>
              </a:ext>
            </a:extLst>
          </p:cNvPr>
          <p:cNvGraphicFramePr>
            <a:graphicFrameLocks noGrp="1"/>
          </p:cNvGraphicFramePr>
          <p:nvPr>
            <p:extLst>
              <p:ext uri="{D42A27DB-BD31-4B8C-83A1-F6EECF244321}">
                <p14:modId xmlns:p14="http://schemas.microsoft.com/office/powerpoint/2010/main" val="3973856951"/>
              </p:ext>
            </p:extLst>
          </p:nvPr>
        </p:nvGraphicFramePr>
        <p:xfrm>
          <a:off x="5054262" y="4781220"/>
          <a:ext cx="2819400" cy="1376389"/>
        </p:xfrm>
        <a:graphic>
          <a:graphicData uri="http://schemas.openxmlformats.org/drawingml/2006/table">
            <a:tbl>
              <a:tblPr/>
              <a:tblGrid>
                <a:gridCol w="2819400">
                  <a:extLst>
                    <a:ext uri="{9D8B030D-6E8A-4147-A177-3AD203B41FA5}">
                      <a16:colId xmlns:a16="http://schemas.microsoft.com/office/drawing/2014/main" val="4281613399"/>
                    </a:ext>
                  </a:extLst>
                </a:gridCol>
              </a:tblGrid>
              <a:tr h="827032">
                <a:tc>
                  <a:txBody>
                    <a:bodyPr/>
                    <a:lstStyle/>
                    <a:p>
                      <a:pPr algn="ctr"/>
                      <a:r>
                        <a:rPr lang="en-US" sz="2100" b="1" dirty="0">
                          <a:solidFill>
                            <a:srgbClr val="FFFFFF"/>
                          </a:solidFill>
                          <a:effectLst/>
                          <a:latin typeface="ArialMT"/>
                        </a:rPr>
                        <a:t>Human Cognitive Architecture </a:t>
                      </a:r>
                      <a:endParaRPr lang="en-US" b="1" dirty="0">
                        <a:effectLst/>
                      </a:endParaRPr>
                    </a:p>
                  </a:txBody>
                  <a:tcPr anchor="ct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solidFill>
                      <a:srgbClr val="70BCC4"/>
                    </a:solidFill>
                  </a:tcPr>
                </a:tc>
                <a:extLst>
                  <a:ext uri="{0D108BD9-81ED-4DB2-BD59-A6C34878D82A}">
                    <a16:rowId xmlns:a16="http://schemas.microsoft.com/office/drawing/2014/main" val="1128010918"/>
                  </a:ext>
                </a:extLst>
              </a:tr>
              <a:tr h="549357">
                <a:tc>
                  <a:txBody>
                    <a:bodyPr/>
                    <a:lstStyle/>
                    <a:p>
                      <a:pPr algn="ctr"/>
                      <a:r>
                        <a:rPr lang="en-US" sz="2100" dirty="0">
                          <a:solidFill>
                            <a:srgbClr val="FFFFFF"/>
                          </a:solidFill>
                          <a:effectLst/>
                          <a:latin typeface="ArialMT"/>
                        </a:rPr>
                        <a:t>Human Hardware</a:t>
                      </a:r>
                      <a:endParaRPr lang="en-US" dirty="0">
                        <a:effectLst/>
                      </a:endParaRPr>
                    </a:p>
                  </a:txBody>
                  <a:tcPr anchor="ct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solidFill>
                      <a:srgbClr val="3A8991"/>
                    </a:solidFill>
                  </a:tcPr>
                </a:tc>
                <a:extLst>
                  <a:ext uri="{0D108BD9-81ED-4DB2-BD59-A6C34878D82A}">
                    <a16:rowId xmlns:a16="http://schemas.microsoft.com/office/drawing/2014/main" val="3838205247"/>
                  </a:ext>
                </a:extLst>
              </a:tr>
            </a:tbl>
          </a:graphicData>
        </a:graphic>
      </p:graphicFrame>
      <p:graphicFrame>
        <p:nvGraphicFramePr>
          <p:cNvPr id="16" name="Table 15">
            <a:extLst>
              <a:ext uri="{FF2B5EF4-FFF2-40B4-BE49-F238E27FC236}">
                <a16:creationId xmlns:a16="http://schemas.microsoft.com/office/drawing/2014/main" id="{949C2B80-E647-FDBB-697F-487CD8B9488C}"/>
              </a:ext>
            </a:extLst>
          </p:cNvPr>
          <p:cNvGraphicFramePr>
            <a:graphicFrameLocks noGrp="1"/>
          </p:cNvGraphicFramePr>
          <p:nvPr>
            <p:extLst>
              <p:ext uri="{D42A27DB-BD31-4B8C-83A1-F6EECF244321}">
                <p14:modId xmlns:p14="http://schemas.microsoft.com/office/powerpoint/2010/main" val="411894734"/>
              </p:ext>
            </p:extLst>
          </p:nvPr>
        </p:nvGraphicFramePr>
        <p:xfrm>
          <a:off x="9012105" y="4781220"/>
          <a:ext cx="2819400" cy="1376389"/>
        </p:xfrm>
        <a:graphic>
          <a:graphicData uri="http://schemas.openxmlformats.org/drawingml/2006/table">
            <a:tbl>
              <a:tblPr/>
              <a:tblGrid>
                <a:gridCol w="2819400">
                  <a:extLst>
                    <a:ext uri="{9D8B030D-6E8A-4147-A177-3AD203B41FA5}">
                      <a16:colId xmlns:a16="http://schemas.microsoft.com/office/drawing/2014/main" val="4281613399"/>
                    </a:ext>
                  </a:extLst>
                </a:gridCol>
              </a:tblGrid>
              <a:tr h="827032">
                <a:tc>
                  <a:txBody>
                    <a:bodyPr/>
                    <a:lstStyle/>
                    <a:p>
                      <a:pPr algn="ctr"/>
                      <a:r>
                        <a:rPr lang="en-US" sz="2100" b="1" dirty="0">
                          <a:solidFill>
                            <a:srgbClr val="FFFFFF"/>
                          </a:solidFill>
                          <a:effectLst/>
                          <a:latin typeface="ArialMT"/>
                        </a:rPr>
                        <a:t>Computer Architecture </a:t>
                      </a:r>
                      <a:endParaRPr lang="en-US" b="1" dirty="0">
                        <a:effectLst/>
                      </a:endParaRPr>
                    </a:p>
                  </a:txBody>
                  <a:tcPr marL="0" marR="0" anchor="ct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solidFill>
                      <a:srgbClr val="70BCC4"/>
                    </a:solidFill>
                  </a:tcPr>
                </a:tc>
                <a:extLst>
                  <a:ext uri="{0D108BD9-81ED-4DB2-BD59-A6C34878D82A}">
                    <a16:rowId xmlns:a16="http://schemas.microsoft.com/office/drawing/2014/main" val="1128010918"/>
                  </a:ext>
                </a:extLst>
              </a:tr>
              <a:tr h="549357">
                <a:tc>
                  <a:txBody>
                    <a:bodyPr/>
                    <a:lstStyle/>
                    <a:p>
                      <a:pPr algn="ctr"/>
                      <a:r>
                        <a:rPr lang="en-US" sz="2100" dirty="0">
                          <a:solidFill>
                            <a:srgbClr val="FFFFFF"/>
                          </a:solidFill>
                          <a:effectLst/>
                          <a:latin typeface="ArialMT"/>
                        </a:rPr>
                        <a:t>Computer Hardware</a:t>
                      </a:r>
                      <a:endParaRPr lang="en-US" dirty="0">
                        <a:effectLst/>
                      </a:endParaRPr>
                    </a:p>
                  </a:txBody>
                  <a:tcPr anchor="ct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solidFill>
                      <a:srgbClr val="3A8991"/>
                    </a:solidFill>
                  </a:tcPr>
                </a:tc>
                <a:extLst>
                  <a:ext uri="{0D108BD9-81ED-4DB2-BD59-A6C34878D82A}">
                    <a16:rowId xmlns:a16="http://schemas.microsoft.com/office/drawing/2014/main" val="3838205247"/>
                  </a:ext>
                </a:extLst>
              </a:tr>
            </a:tbl>
          </a:graphicData>
        </a:graphic>
      </p:graphicFrame>
      <p:grpSp>
        <p:nvGrpSpPr>
          <p:cNvPr id="2" name="Group 1">
            <a:extLst>
              <a:ext uri="{FF2B5EF4-FFF2-40B4-BE49-F238E27FC236}">
                <a16:creationId xmlns:a16="http://schemas.microsoft.com/office/drawing/2014/main" id="{0CD1D76F-36A7-D44A-66F6-39318A3F352C}"/>
              </a:ext>
            </a:extLst>
          </p:cNvPr>
          <p:cNvGrpSpPr/>
          <p:nvPr/>
        </p:nvGrpSpPr>
        <p:grpSpPr>
          <a:xfrm>
            <a:off x="4874773" y="407802"/>
            <a:ext cx="6956733" cy="5199291"/>
            <a:chOff x="4874773" y="232704"/>
            <a:chExt cx="6956733" cy="5199291"/>
          </a:xfrm>
        </p:grpSpPr>
        <p:grpSp>
          <p:nvGrpSpPr>
            <p:cNvPr id="15" name="Group 14">
              <a:extLst>
                <a:ext uri="{FF2B5EF4-FFF2-40B4-BE49-F238E27FC236}">
                  <a16:creationId xmlns:a16="http://schemas.microsoft.com/office/drawing/2014/main" id="{FD2BBC44-B3C2-C51A-8B48-22BBE870C649}"/>
                </a:ext>
              </a:extLst>
            </p:cNvPr>
            <p:cNvGrpSpPr/>
            <p:nvPr/>
          </p:nvGrpSpPr>
          <p:grpSpPr>
            <a:xfrm>
              <a:off x="5054262" y="232704"/>
              <a:ext cx="2819401" cy="4373419"/>
              <a:chOff x="8594725" y="232704"/>
              <a:chExt cx="2819401" cy="4373419"/>
            </a:xfrm>
          </p:grpSpPr>
          <p:sp>
            <p:nvSpPr>
              <p:cNvPr id="12" name="Rounded Rectangle 11">
                <a:extLst>
                  <a:ext uri="{FF2B5EF4-FFF2-40B4-BE49-F238E27FC236}">
                    <a16:creationId xmlns:a16="http://schemas.microsoft.com/office/drawing/2014/main" id="{65D1D290-81F1-04AC-DDEA-0AD57C692FB6}"/>
                  </a:ext>
                </a:extLst>
              </p:cNvPr>
              <p:cNvSpPr/>
              <p:nvPr/>
            </p:nvSpPr>
            <p:spPr bwMode="gray">
              <a:xfrm>
                <a:off x="8594726" y="2561423"/>
                <a:ext cx="2819400" cy="2044700"/>
              </a:xfrm>
              <a:prstGeom prst="roundRect">
                <a:avLst/>
              </a:prstGeom>
              <a:solidFill>
                <a:schemeClr val="bg1">
                  <a:lumMod val="95000"/>
                </a:schemeClr>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0" i="0" u="none" baseline="0" dirty="0">
                    <a:solidFill>
                      <a:sysClr val="windowText" lastClr="000000"/>
                    </a:solidFill>
                  </a:rPr>
                  <a:t>Knowledge &amp; Processes</a:t>
                </a:r>
              </a:p>
            </p:txBody>
          </p:sp>
          <p:sp>
            <p:nvSpPr>
              <p:cNvPr id="8" name="Rounded Rectangle 7">
                <a:extLst>
                  <a:ext uri="{FF2B5EF4-FFF2-40B4-BE49-F238E27FC236}">
                    <a16:creationId xmlns:a16="http://schemas.microsoft.com/office/drawing/2014/main" id="{FBCBAE1C-9C9D-1CBA-8793-075D6B7F8293}"/>
                  </a:ext>
                </a:extLst>
              </p:cNvPr>
              <p:cNvSpPr/>
              <p:nvPr/>
            </p:nvSpPr>
            <p:spPr bwMode="gray">
              <a:xfrm>
                <a:off x="10003000" y="3428999"/>
                <a:ext cx="1411125" cy="1177123"/>
              </a:xfrm>
              <a:prstGeom prst="roundRect">
                <a:avLst/>
              </a:prstGeom>
              <a:solidFill>
                <a:schemeClr val="bg1">
                  <a:lumMod val="95000"/>
                </a:schemeClr>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0" i="0" u="none" baseline="0" dirty="0">
                    <a:solidFill>
                      <a:sysClr val="windowText" lastClr="000000"/>
                    </a:solidFill>
                  </a:rPr>
                  <a:t>General</a:t>
                </a:r>
              </a:p>
            </p:txBody>
          </p:sp>
          <p:sp>
            <p:nvSpPr>
              <p:cNvPr id="9" name="Oval 8">
                <a:extLst>
                  <a:ext uri="{FF2B5EF4-FFF2-40B4-BE49-F238E27FC236}">
                    <a16:creationId xmlns:a16="http://schemas.microsoft.com/office/drawing/2014/main" id="{2706019F-1EBD-CE6C-48F1-6A9EFA0FAD0B}"/>
                  </a:ext>
                </a:extLst>
              </p:cNvPr>
              <p:cNvSpPr/>
              <p:nvPr/>
            </p:nvSpPr>
            <p:spPr bwMode="gray">
              <a:xfrm>
                <a:off x="8594725" y="232704"/>
                <a:ext cx="2774012" cy="1331113"/>
              </a:xfrm>
              <a:prstGeom prst="ellipse">
                <a:avLst/>
              </a:prstGeom>
              <a:solidFill>
                <a:schemeClr val="bg1">
                  <a:lumMod val="95000"/>
                </a:schemeClr>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800" b="0" i="0" u="none" baseline="0" dirty="0">
                    <a:solidFill>
                      <a:schemeClr val="tx1">
                        <a:lumMod val="50000"/>
                      </a:schemeClr>
                    </a:solidFill>
                  </a:rPr>
                  <a:t>Behavior</a:t>
                </a:r>
              </a:p>
            </p:txBody>
          </p:sp>
          <p:sp>
            <p:nvSpPr>
              <p:cNvPr id="10" name="Up Arrow 9">
                <a:extLst>
                  <a:ext uri="{FF2B5EF4-FFF2-40B4-BE49-F238E27FC236}">
                    <a16:creationId xmlns:a16="http://schemas.microsoft.com/office/drawing/2014/main" id="{7A965E09-F10D-0D70-CDBE-7A546212F00C}"/>
                  </a:ext>
                </a:extLst>
              </p:cNvPr>
              <p:cNvSpPr/>
              <p:nvPr/>
            </p:nvSpPr>
            <p:spPr bwMode="gray">
              <a:xfrm>
                <a:off x="9751506" y="1719720"/>
                <a:ext cx="505839" cy="685800"/>
              </a:xfrm>
              <a:prstGeom prst="upArrow">
                <a:avLst>
                  <a:gd name="adj1" fmla="val 50000"/>
                  <a:gd name="adj2" fmla="val 57692"/>
                </a:avLst>
              </a:prstGeom>
              <a:solidFill>
                <a:schemeClr val="bg1">
                  <a:lumMod val="95000"/>
                </a:schemeClr>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1" name="Rounded Rectangle 10">
                <a:extLst>
                  <a:ext uri="{FF2B5EF4-FFF2-40B4-BE49-F238E27FC236}">
                    <a16:creationId xmlns:a16="http://schemas.microsoft.com/office/drawing/2014/main" id="{E1A0F68B-78FF-F0DD-C486-DBE7E4A39171}"/>
                  </a:ext>
                </a:extLst>
              </p:cNvPr>
              <p:cNvSpPr/>
              <p:nvPr/>
            </p:nvSpPr>
            <p:spPr bwMode="gray">
              <a:xfrm>
                <a:off x="8594725" y="3428999"/>
                <a:ext cx="1408274" cy="1177123"/>
              </a:xfrm>
              <a:prstGeom prst="roundRect">
                <a:avLst/>
              </a:prstGeom>
              <a:solidFill>
                <a:schemeClr val="bg1">
                  <a:lumMod val="95000"/>
                </a:schemeClr>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0" i="0" u="none" baseline="0" dirty="0">
                    <a:solidFill>
                      <a:sysClr val="windowText" lastClr="000000"/>
                    </a:solidFill>
                  </a:rPr>
                  <a:t>Task Specific</a:t>
                </a:r>
              </a:p>
            </p:txBody>
          </p:sp>
        </p:grpSp>
        <p:grpSp>
          <p:nvGrpSpPr>
            <p:cNvPr id="17" name="Group 16">
              <a:extLst>
                <a:ext uri="{FF2B5EF4-FFF2-40B4-BE49-F238E27FC236}">
                  <a16:creationId xmlns:a16="http://schemas.microsoft.com/office/drawing/2014/main" id="{67AFF319-C4AF-95E5-7AB6-17E47DF20D35}"/>
                </a:ext>
              </a:extLst>
            </p:cNvPr>
            <p:cNvGrpSpPr/>
            <p:nvPr/>
          </p:nvGrpSpPr>
          <p:grpSpPr>
            <a:xfrm>
              <a:off x="9012105" y="232704"/>
              <a:ext cx="2819401" cy="4373419"/>
              <a:chOff x="8594725" y="232704"/>
              <a:chExt cx="2819401" cy="4373419"/>
            </a:xfrm>
          </p:grpSpPr>
          <p:sp>
            <p:nvSpPr>
              <p:cNvPr id="18" name="Rounded Rectangle 17">
                <a:extLst>
                  <a:ext uri="{FF2B5EF4-FFF2-40B4-BE49-F238E27FC236}">
                    <a16:creationId xmlns:a16="http://schemas.microsoft.com/office/drawing/2014/main" id="{EC646436-EFA5-742D-58DB-D986708E333A}"/>
                  </a:ext>
                </a:extLst>
              </p:cNvPr>
              <p:cNvSpPr/>
              <p:nvPr/>
            </p:nvSpPr>
            <p:spPr bwMode="gray">
              <a:xfrm>
                <a:off x="8594726" y="2561423"/>
                <a:ext cx="2819400" cy="2044700"/>
              </a:xfrm>
              <a:prstGeom prst="roundRect">
                <a:avLst/>
              </a:prstGeom>
              <a:solidFill>
                <a:schemeClr val="bg1">
                  <a:lumMod val="95000"/>
                </a:schemeClr>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0" i="0" u="none" baseline="0" dirty="0">
                    <a:solidFill>
                      <a:sysClr val="windowText" lastClr="000000"/>
                    </a:solidFill>
                  </a:rPr>
                  <a:t>Data &amp; </a:t>
                </a:r>
                <a:br>
                  <a:rPr lang="en-US" sz="2000" b="0" i="0" u="none" baseline="0" dirty="0">
                    <a:solidFill>
                      <a:sysClr val="windowText" lastClr="000000"/>
                    </a:solidFill>
                  </a:rPr>
                </a:br>
                <a:r>
                  <a:rPr lang="en-US" sz="2000" b="0" i="0" u="none" baseline="0" dirty="0">
                    <a:solidFill>
                      <a:sysClr val="windowText" lastClr="000000"/>
                    </a:solidFill>
                  </a:rPr>
                  <a:t>Software</a:t>
                </a:r>
              </a:p>
            </p:txBody>
          </p:sp>
          <p:sp>
            <p:nvSpPr>
              <p:cNvPr id="19" name="Rounded Rectangle 18">
                <a:extLst>
                  <a:ext uri="{FF2B5EF4-FFF2-40B4-BE49-F238E27FC236}">
                    <a16:creationId xmlns:a16="http://schemas.microsoft.com/office/drawing/2014/main" id="{C851C965-9ADA-DB02-C89E-1F1F26731100}"/>
                  </a:ext>
                </a:extLst>
              </p:cNvPr>
              <p:cNvSpPr/>
              <p:nvPr/>
            </p:nvSpPr>
            <p:spPr bwMode="gray">
              <a:xfrm>
                <a:off x="10003000" y="3428999"/>
                <a:ext cx="1411125" cy="1177124"/>
              </a:xfrm>
              <a:prstGeom prst="roundRect">
                <a:avLst/>
              </a:prstGeom>
              <a:solidFill>
                <a:schemeClr val="bg1">
                  <a:lumMod val="95000"/>
                </a:schemeClr>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0" i="0" u="none" baseline="0" dirty="0">
                    <a:solidFill>
                      <a:sysClr val="windowText" lastClr="000000"/>
                    </a:solidFill>
                  </a:rPr>
                  <a:t>Run-time System</a:t>
                </a:r>
              </a:p>
            </p:txBody>
          </p:sp>
          <p:sp>
            <p:nvSpPr>
              <p:cNvPr id="20" name="Oval 19">
                <a:extLst>
                  <a:ext uri="{FF2B5EF4-FFF2-40B4-BE49-F238E27FC236}">
                    <a16:creationId xmlns:a16="http://schemas.microsoft.com/office/drawing/2014/main" id="{725C9318-A21A-FAFF-4369-CC5CF4249790}"/>
                  </a:ext>
                </a:extLst>
              </p:cNvPr>
              <p:cNvSpPr/>
              <p:nvPr/>
            </p:nvSpPr>
            <p:spPr bwMode="gray">
              <a:xfrm>
                <a:off x="8594725" y="232704"/>
                <a:ext cx="2774012" cy="1331113"/>
              </a:xfrm>
              <a:prstGeom prst="ellipse">
                <a:avLst/>
              </a:prstGeom>
              <a:solidFill>
                <a:schemeClr val="bg1">
                  <a:lumMod val="95000"/>
                </a:schemeClr>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800" b="0" i="0" u="none" baseline="0" dirty="0">
                    <a:solidFill>
                      <a:schemeClr val="tx1">
                        <a:lumMod val="50000"/>
                      </a:schemeClr>
                    </a:solidFill>
                  </a:rPr>
                  <a:t>Behavior</a:t>
                </a:r>
              </a:p>
            </p:txBody>
          </p:sp>
          <p:sp>
            <p:nvSpPr>
              <p:cNvPr id="21" name="Up Arrow 20">
                <a:extLst>
                  <a:ext uri="{FF2B5EF4-FFF2-40B4-BE49-F238E27FC236}">
                    <a16:creationId xmlns:a16="http://schemas.microsoft.com/office/drawing/2014/main" id="{3704EE14-A493-4131-121C-AAE3E7EDDEFA}"/>
                  </a:ext>
                </a:extLst>
              </p:cNvPr>
              <p:cNvSpPr/>
              <p:nvPr/>
            </p:nvSpPr>
            <p:spPr bwMode="gray">
              <a:xfrm>
                <a:off x="9751506" y="1719720"/>
                <a:ext cx="505839" cy="685800"/>
              </a:xfrm>
              <a:prstGeom prst="upArrow">
                <a:avLst>
                  <a:gd name="adj1" fmla="val 50000"/>
                  <a:gd name="adj2" fmla="val 57692"/>
                </a:avLst>
              </a:prstGeom>
              <a:solidFill>
                <a:schemeClr val="bg1">
                  <a:lumMod val="95000"/>
                </a:schemeClr>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22" name="Rounded Rectangle 21">
                <a:extLst>
                  <a:ext uri="{FF2B5EF4-FFF2-40B4-BE49-F238E27FC236}">
                    <a16:creationId xmlns:a16="http://schemas.microsoft.com/office/drawing/2014/main" id="{F15976EB-9A12-EE19-5137-99EC9A631B13}"/>
                  </a:ext>
                </a:extLst>
              </p:cNvPr>
              <p:cNvSpPr/>
              <p:nvPr/>
            </p:nvSpPr>
            <p:spPr bwMode="gray">
              <a:xfrm>
                <a:off x="8594725" y="3428999"/>
                <a:ext cx="1408274" cy="1177124"/>
              </a:xfrm>
              <a:prstGeom prst="roundRect">
                <a:avLst/>
              </a:prstGeom>
              <a:solidFill>
                <a:schemeClr val="bg1">
                  <a:lumMod val="95000"/>
                </a:schemeClr>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0" i="0" u="none" baseline="0" dirty="0">
                    <a:solidFill>
                      <a:sysClr val="windowText" lastClr="000000"/>
                    </a:solidFill>
                  </a:rPr>
                  <a:t>Task Specific</a:t>
                </a:r>
              </a:p>
            </p:txBody>
          </p:sp>
        </p:grpSp>
        <p:cxnSp>
          <p:nvCxnSpPr>
            <p:cNvPr id="24" name="Straight Arrow Connector 23">
              <a:extLst>
                <a:ext uri="{FF2B5EF4-FFF2-40B4-BE49-F238E27FC236}">
                  <a16:creationId xmlns:a16="http://schemas.microsoft.com/office/drawing/2014/main" id="{05A8EE7E-D262-B634-1A3B-36E3BCC1D1E6}"/>
                </a:ext>
              </a:extLst>
            </p:cNvPr>
            <p:cNvCxnSpPr>
              <a:cxnSpLocks/>
            </p:cNvCxnSpPr>
            <p:nvPr/>
          </p:nvCxnSpPr>
          <p:spPr bwMode="gray">
            <a:xfrm>
              <a:off x="7994854" y="2684834"/>
              <a:ext cx="944865" cy="0"/>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0F7692E-F3E5-6034-0B97-D4F0C24E3EA8}"/>
                </a:ext>
              </a:extLst>
            </p:cNvPr>
            <p:cNvCxnSpPr>
              <a:cxnSpLocks/>
            </p:cNvCxnSpPr>
            <p:nvPr/>
          </p:nvCxnSpPr>
          <p:spPr bwMode="gray">
            <a:xfrm flipV="1">
              <a:off x="8002013" y="4606122"/>
              <a:ext cx="937706" cy="825873"/>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31" name="Left Bracket 30">
              <a:extLst>
                <a:ext uri="{FF2B5EF4-FFF2-40B4-BE49-F238E27FC236}">
                  <a16:creationId xmlns:a16="http://schemas.microsoft.com/office/drawing/2014/main" id="{78E45431-E11B-FE8F-4226-F494229E359E}"/>
                </a:ext>
              </a:extLst>
            </p:cNvPr>
            <p:cNvSpPr/>
            <p:nvPr/>
          </p:nvSpPr>
          <p:spPr bwMode="gray">
            <a:xfrm>
              <a:off x="4874773" y="2561423"/>
              <a:ext cx="115313" cy="2870572"/>
            </a:xfrm>
            <a:prstGeom prst="leftBracket">
              <a:avLst/>
            </a:prstGeom>
            <a:ln w="38100" cap="rnd">
              <a:solidFill>
                <a:schemeClr val="tx1"/>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B4458701-DB7F-0DA3-85C0-29E203776F6D}"/>
              </a:ext>
            </a:extLst>
          </p:cNvPr>
          <p:cNvSpPr txBox="1"/>
          <p:nvPr/>
        </p:nvSpPr>
        <p:spPr bwMode="gray">
          <a:xfrm>
            <a:off x="7508334" y="2380087"/>
            <a:ext cx="1869101" cy="215444"/>
          </a:xfrm>
          <a:prstGeom prst="rect">
            <a:avLst/>
          </a:prstGeom>
          <a:noFill/>
        </p:spPr>
        <p:txBody>
          <a:bodyPr vert="horz" wrap="none" lIns="0" tIns="0" rIns="0" bIns="0" rtlCol="0">
            <a:spAutoFit/>
          </a:bodyPr>
          <a:lstStyle/>
          <a:p>
            <a:pPr algn="ctr">
              <a:spcBef>
                <a:spcPts val="600"/>
              </a:spcBef>
            </a:pPr>
            <a:r>
              <a:rPr lang="en-US" sz="1400" i="1" dirty="0"/>
              <a:t>Theory implemented in:</a:t>
            </a:r>
          </a:p>
        </p:txBody>
      </p:sp>
    </p:spTree>
    <p:extLst>
      <p:ext uri="{BB962C8B-B14F-4D97-AF65-F5344CB8AC3E}">
        <p14:creationId xmlns:p14="http://schemas.microsoft.com/office/powerpoint/2010/main" val="537356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a:extLst>
              <a:ext uri="{FF2B5EF4-FFF2-40B4-BE49-F238E27FC236}">
                <a16:creationId xmlns:a16="http://schemas.microsoft.com/office/drawing/2014/main" id="{9A2EF05C-EC4E-EF47-0A8A-A84C608BF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84290"/>
            <a:ext cx="7924800" cy="5016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0A78902-0982-7184-6060-FB73A888337A}"/>
              </a:ext>
            </a:extLst>
          </p:cNvPr>
          <p:cNvSpPr>
            <a:spLocks noGrp="1"/>
          </p:cNvSpPr>
          <p:nvPr>
            <p:ph type="title"/>
          </p:nvPr>
        </p:nvSpPr>
        <p:spPr/>
        <p:txBody>
          <a:bodyPr/>
          <a:lstStyle/>
          <a:p>
            <a:r>
              <a:rPr lang="en-US" dirty="0"/>
              <a:t>Cognitive Architecture History</a:t>
            </a:r>
          </a:p>
        </p:txBody>
      </p:sp>
      <p:sp>
        <p:nvSpPr>
          <p:cNvPr id="2" name="Content Placeholder 1">
            <a:extLst>
              <a:ext uri="{FF2B5EF4-FFF2-40B4-BE49-F238E27FC236}">
                <a16:creationId xmlns:a16="http://schemas.microsoft.com/office/drawing/2014/main" id="{1E10AB9B-5409-7337-B933-C351179B8138}"/>
              </a:ext>
            </a:extLst>
          </p:cNvPr>
          <p:cNvSpPr>
            <a:spLocks noGrp="1"/>
          </p:cNvSpPr>
          <p:nvPr>
            <p:ph idx="1"/>
          </p:nvPr>
        </p:nvSpPr>
        <p:spPr>
          <a:xfrm>
            <a:off x="392143" y="1566937"/>
            <a:ext cx="3810000" cy="4104289"/>
          </a:xfrm>
        </p:spPr>
        <p:txBody>
          <a:bodyPr>
            <a:normAutofit/>
          </a:bodyPr>
          <a:lstStyle/>
          <a:p>
            <a:r>
              <a:rPr lang="en-US" dirty="0"/>
              <a:t>Rooted in the birth of AI</a:t>
            </a:r>
          </a:p>
          <a:p>
            <a:pPr marL="342900" indent="-342900">
              <a:buFont typeface="Arial" panose="020B0604020202020204" pitchFamily="34" charset="0"/>
              <a:buChar char="•"/>
            </a:pPr>
            <a:r>
              <a:rPr lang="en-US" dirty="0"/>
              <a:t>Pursued by Allen Newell with Herbert Simon</a:t>
            </a:r>
          </a:p>
          <a:p>
            <a:pPr marL="342900" indent="-342900">
              <a:buFont typeface="Arial" panose="020B0604020202020204" pitchFamily="34" charset="0"/>
              <a:buChar char="•"/>
            </a:pPr>
            <a:r>
              <a:rPr lang="en-US" dirty="0"/>
              <a:t>Grew from work with the</a:t>
            </a:r>
            <a:br>
              <a:rPr lang="en-US" dirty="0"/>
            </a:br>
            <a:r>
              <a:rPr lang="en-US" i="1" dirty="0"/>
              <a:t>Logic Theorist </a:t>
            </a:r>
            <a:r>
              <a:rPr lang="en-US" dirty="0"/>
              <a:t>presented at Dartmouth Conference</a:t>
            </a:r>
          </a:p>
          <a:p>
            <a:endParaRPr lang="en-US" dirty="0"/>
          </a:p>
          <a:p>
            <a:r>
              <a:rPr lang="en-US" dirty="0"/>
              <a:t>Field founded by </a:t>
            </a:r>
            <a:r>
              <a:rPr lang="en-US" b="1" dirty="0"/>
              <a:t>Allen Newell</a:t>
            </a:r>
          </a:p>
          <a:p>
            <a:pPr marL="285750" indent="-285750">
              <a:buFont typeface="Arial" panose="020B0604020202020204" pitchFamily="34" charset="0"/>
              <a:buChar char="•"/>
            </a:pPr>
            <a:r>
              <a:rPr lang="en-US" dirty="0"/>
              <a:t>To improve theories of human cognition by implementing them in software</a:t>
            </a:r>
          </a:p>
          <a:p>
            <a:pPr marL="285750" indent="-285750">
              <a:buFont typeface="Arial" panose="020B0604020202020204" pitchFamily="34" charset="0"/>
              <a:buChar char="•"/>
            </a:pPr>
            <a:r>
              <a:rPr lang="en-US" dirty="0"/>
              <a:t>To improve software by learning from human cognition</a:t>
            </a:r>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4C648C09-F118-033E-9E62-1B3037B1864F}"/>
              </a:ext>
            </a:extLst>
          </p:cNvPr>
          <p:cNvGrpSpPr/>
          <p:nvPr/>
        </p:nvGrpSpPr>
        <p:grpSpPr>
          <a:xfrm>
            <a:off x="4267200" y="651754"/>
            <a:ext cx="7924800" cy="4619233"/>
            <a:chOff x="4267200" y="651754"/>
            <a:chExt cx="7924800" cy="4619233"/>
          </a:xfrm>
        </p:grpSpPr>
        <p:sp>
          <p:nvSpPr>
            <p:cNvPr id="4" name="TextBox 3">
              <a:extLst>
                <a:ext uri="{FF2B5EF4-FFF2-40B4-BE49-F238E27FC236}">
                  <a16:creationId xmlns:a16="http://schemas.microsoft.com/office/drawing/2014/main" id="{36A92ABA-E922-5CED-AD2F-058F83820CDF}"/>
                </a:ext>
              </a:extLst>
            </p:cNvPr>
            <p:cNvSpPr txBox="1"/>
            <p:nvPr/>
          </p:nvSpPr>
          <p:spPr bwMode="gray">
            <a:xfrm>
              <a:off x="11017758" y="2871666"/>
              <a:ext cx="845937" cy="192360"/>
            </a:xfrm>
            <a:prstGeom prst="rect">
              <a:avLst/>
            </a:prstGeom>
            <a:solidFill>
              <a:schemeClr val="bg1"/>
            </a:solidFill>
          </p:spPr>
          <p:txBody>
            <a:bodyPr vert="horz" wrap="none" lIns="0" tIns="0" rIns="0" bIns="0" rtlCol="0">
              <a:spAutoFit/>
            </a:bodyPr>
            <a:lstStyle/>
            <a:p>
              <a:pPr algn="l">
                <a:spcBef>
                  <a:spcPts val="600"/>
                </a:spcBef>
              </a:pPr>
              <a:r>
                <a:rPr lang="en-US" sz="1225" b="1" dirty="0">
                  <a:latin typeface="Aldhabi" panose="020F0502020204030204" pitchFamily="2" charset="-78"/>
                  <a:cs typeface="Aldhabi" panose="020F0502020204030204" pitchFamily="2" charset="-78"/>
                </a:rPr>
                <a:t>Allen Newell</a:t>
              </a:r>
            </a:p>
          </p:txBody>
        </p:sp>
        <p:grpSp>
          <p:nvGrpSpPr>
            <p:cNvPr id="8" name="Group 7">
              <a:extLst>
                <a:ext uri="{FF2B5EF4-FFF2-40B4-BE49-F238E27FC236}">
                  <a16:creationId xmlns:a16="http://schemas.microsoft.com/office/drawing/2014/main" id="{954435E6-4FA1-CE04-3810-CEBD1AF218F6}"/>
                </a:ext>
              </a:extLst>
            </p:cNvPr>
            <p:cNvGrpSpPr/>
            <p:nvPr/>
          </p:nvGrpSpPr>
          <p:grpSpPr>
            <a:xfrm>
              <a:off x="4267200" y="651754"/>
              <a:ext cx="7924800" cy="4619233"/>
              <a:chOff x="4267200" y="651754"/>
              <a:chExt cx="7924800" cy="4619233"/>
            </a:xfrm>
          </p:grpSpPr>
          <p:sp>
            <p:nvSpPr>
              <p:cNvPr id="6" name="Rounded Rectangle 5">
                <a:extLst>
                  <a:ext uri="{FF2B5EF4-FFF2-40B4-BE49-F238E27FC236}">
                    <a16:creationId xmlns:a16="http://schemas.microsoft.com/office/drawing/2014/main" id="{E0503BE1-4CDA-3437-9FE9-D6B8E681748E}"/>
                  </a:ext>
                </a:extLst>
              </p:cNvPr>
              <p:cNvSpPr/>
              <p:nvPr/>
            </p:nvSpPr>
            <p:spPr bwMode="gray">
              <a:xfrm>
                <a:off x="4267200" y="1028028"/>
                <a:ext cx="1569396" cy="2052536"/>
              </a:xfrm>
              <a:prstGeom prst="roundRect">
                <a:avLst>
                  <a:gd name="adj" fmla="val 10469"/>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7" name="Rounded Rectangle 6">
                <a:extLst>
                  <a:ext uri="{FF2B5EF4-FFF2-40B4-BE49-F238E27FC236}">
                    <a16:creationId xmlns:a16="http://schemas.microsoft.com/office/drawing/2014/main" id="{5317D245-2175-6457-11D1-FDD181F455FC}"/>
                  </a:ext>
                </a:extLst>
              </p:cNvPr>
              <p:cNvSpPr/>
              <p:nvPr/>
            </p:nvSpPr>
            <p:spPr bwMode="gray">
              <a:xfrm>
                <a:off x="4267200" y="3218451"/>
                <a:ext cx="1569396" cy="2052536"/>
              </a:xfrm>
              <a:prstGeom prst="roundRect">
                <a:avLst>
                  <a:gd name="adj" fmla="val 10469"/>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9" name="Rounded Rectangle 8">
                <a:extLst>
                  <a:ext uri="{FF2B5EF4-FFF2-40B4-BE49-F238E27FC236}">
                    <a16:creationId xmlns:a16="http://schemas.microsoft.com/office/drawing/2014/main" id="{2E440729-C4D9-A110-940D-71F6E10AE42A}"/>
                  </a:ext>
                </a:extLst>
              </p:cNvPr>
              <p:cNvSpPr/>
              <p:nvPr/>
            </p:nvSpPr>
            <p:spPr bwMode="gray">
              <a:xfrm>
                <a:off x="5901653" y="1039205"/>
                <a:ext cx="1569396" cy="2052536"/>
              </a:xfrm>
              <a:prstGeom prst="roundRect">
                <a:avLst>
                  <a:gd name="adj" fmla="val 10469"/>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1" name="Rounded Rectangle 10">
                <a:extLst>
                  <a:ext uri="{FF2B5EF4-FFF2-40B4-BE49-F238E27FC236}">
                    <a16:creationId xmlns:a16="http://schemas.microsoft.com/office/drawing/2014/main" id="{088E41D2-CC6E-2761-CE9C-EA8A0797032A}"/>
                  </a:ext>
                </a:extLst>
              </p:cNvPr>
              <p:cNvSpPr/>
              <p:nvPr/>
            </p:nvSpPr>
            <p:spPr bwMode="gray">
              <a:xfrm>
                <a:off x="6355405" y="651754"/>
                <a:ext cx="3897547" cy="361372"/>
              </a:xfrm>
              <a:prstGeom prst="roundRect">
                <a:avLst>
                  <a:gd name="adj" fmla="val 10469"/>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0" name="Rounded Rectangle 9">
                <a:extLst>
                  <a:ext uri="{FF2B5EF4-FFF2-40B4-BE49-F238E27FC236}">
                    <a16:creationId xmlns:a16="http://schemas.microsoft.com/office/drawing/2014/main" id="{5D961D1A-DC89-6DFB-05A5-5FAA0A3C087A}"/>
                  </a:ext>
                </a:extLst>
              </p:cNvPr>
              <p:cNvSpPr/>
              <p:nvPr/>
            </p:nvSpPr>
            <p:spPr bwMode="gray">
              <a:xfrm>
                <a:off x="10622604" y="1013126"/>
                <a:ext cx="1569396" cy="2052536"/>
              </a:xfrm>
              <a:prstGeom prst="roundRect">
                <a:avLst>
                  <a:gd name="adj" fmla="val 10469"/>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grpSp>
      </p:grpSp>
    </p:spTree>
    <p:extLst>
      <p:ext uri="{BB962C8B-B14F-4D97-AF65-F5344CB8AC3E}">
        <p14:creationId xmlns:p14="http://schemas.microsoft.com/office/powerpoint/2010/main" val="285162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72921F-50A6-21C6-3A6B-45B1A8DF7A8C}"/>
              </a:ext>
            </a:extLst>
          </p:cNvPr>
          <p:cNvSpPr>
            <a:spLocks noGrp="1"/>
          </p:cNvSpPr>
          <p:nvPr>
            <p:ph type="title"/>
          </p:nvPr>
        </p:nvSpPr>
        <p:spPr/>
        <p:txBody>
          <a:bodyPr/>
          <a:lstStyle/>
          <a:p>
            <a:r>
              <a:rPr lang="en-US" dirty="0"/>
              <a:t>Many Cognitive Architectures Today</a:t>
            </a:r>
          </a:p>
        </p:txBody>
      </p:sp>
      <p:sp>
        <p:nvSpPr>
          <p:cNvPr id="2" name="Content Placeholder 1">
            <a:extLst>
              <a:ext uri="{FF2B5EF4-FFF2-40B4-BE49-F238E27FC236}">
                <a16:creationId xmlns:a16="http://schemas.microsoft.com/office/drawing/2014/main" id="{0F93B512-28F5-0F68-88CB-0C68AFE9500B}"/>
              </a:ext>
            </a:extLst>
          </p:cNvPr>
          <p:cNvSpPr>
            <a:spLocks noGrp="1"/>
          </p:cNvSpPr>
          <p:nvPr>
            <p:ph idx="1"/>
          </p:nvPr>
        </p:nvSpPr>
        <p:spPr>
          <a:xfrm>
            <a:off x="1524000" y="1557210"/>
            <a:ext cx="4572000" cy="3930085"/>
          </a:xfrm>
        </p:spPr>
        <p:txBody>
          <a:bodyPr>
            <a:normAutofit/>
          </a:bodyPr>
          <a:lstStyle/>
          <a:p>
            <a:r>
              <a:rPr lang="en-US" sz="2400" dirty="0"/>
              <a:t>Each focuses on different aspects of human processing</a:t>
            </a:r>
          </a:p>
          <a:p>
            <a:endParaRPr lang="en-US" sz="2400" dirty="0"/>
          </a:p>
          <a:p>
            <a:r>
              <a:rPr lang="en-US" sz="2400" dirty="0"/>
              <a:t>Most are for academic experimentation in psychology or cognitive science</a:t>
            </a:r>
          </a:p>
          <a:p>
            <a:pPr marL="342900" indent="-342900">
              <a:buFont typeface="Arial" panose="020B0604020202020204" pitchFamily="34" charset="0"/>
              <a:buChar char="•"/>
            </a:pPr>
            <a:r>
              <a:rPr lang="en-US" sz="2400" dirty="0"/>
              <a:t>(Not built for AI or business)</a:t>
            </a:r>
          </a:p>
        </p:txBody>
      </p:sp>
      <p:pic>
        <p:nvPicPr>
          <p:cNvPr id="4100" name="Picture 4">
            <a:extLst>
              <a:ext uri="{FF2B5EF4-FFF2-40B4-BE49-F238E27FC236}">
                <a16:creationId xmlns:a16="http://schemas.microsoft.com/office/drawing/2014/main" id="{4E6C7551-EAF1-9ABD-C348-D7344323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60338"/>
            <a:ext cx="5598854" cy="32155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FA199F1-17ED-47DA-FB36-489E22DFAC9F}"/>
              </a:ext>
            </a:extLst>
          </p:cNvPr>
          <p:cNvSpPr txBox="1"/>
          <p:nvPr/>
        </p:nvSpPr>
        <p:spPr bwMode="gray">
          <a:xfrm>
            <a:off x="6768662" y="5076496"/>
            <a:ext cx="4586192" cy="307777"/>
          </a:xfrm>
          <a:prstGeom prst="rect">
            <a:avLst/>
          </a:prstGeom>
          <a:noFill/>
        </p:spPr>
        <p:txBody>
          <a:bodyPr vert="horz" wrap="none" lIns="0" tIns="0" rIns="0" bIns="0" rtlCol="0">
            <a:spAutoFit/>
          </a:bodyPr>
          <a:lstStyle/>
          <a:p>
            <a:pPr algn="l">
              <a:spcBef>
                <a:spcPts val="600"/>
              </a:spcBef>
            </a:pPr>
            <a:r>
              <a:rPr lang="en-US" sz="2000" b="1"/>
              <a:t>Popular cognitive architectures today</a:t>
            </a:r>
            <a:endParaRPr lang="en-US" sz="2000" b="1" dirty="0"/>
          </a:p>
        </p:txBody>
      </p:sp>
      <p:cxnSp>
        <p:nvCxnSpPr>
          <p:cNvPr id="6" name="Straight Arrow Connector 5">
            <a:extLst>
              <a:ext uri="{FF2B5EF4-FFF2-40B4-BE49-F238E27FC236}">
                <a16:creationId xmlns:a16="http://schemas.microsoft.com/office/drawing/2014/main" id="{7B51B688-E061-B7BD-1314-3432A306936F}"/>
              </a:ext>
            </a:extLst>
          </p:cNvPr>
          <p:cNvCxnSpPr>
            <a:cxnSpLocks/>
          </p:cNvCxnSpPr>
          <p:nvPr/>
        </p:nvCxnSpPr>
        <p:spPr bwMode="gray">
          <a:xfrm flipH="1" flipV="1">
            <a:off x="10058399" y="3783724"/>
            <a:ext cx="199696" cy="1103586"/>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599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752075-773B-BCC9-C96B-C738B41735C7}"/>
              </a:ext>
            </a:extLst>
          </p:cNvPr>
          <p:cNvSpPr>
            <a:spLocks noGrp="1"/>
          </p:cNvSpPr>
          <p:nvPr>
            <p:ph type="title"/>
          </p:nvPr>
        </p:nvSpPr>
        <p:spPr/>
        <p:txBody>
          <a:bodyPr/>
          <a:lstStyle/>
          <a:p>
            <a:r>
              <a:rPr lang="en-US" dirty="0"/>
              <a:t>What is Soar’s Focus?</a:t>
            </a:r>
          </a:p>
        </p:txBody>
      </p:sp>
      <p:sp>
        <p:nvSpPr>
          <p:cNvPr id="2" name="Content Placeholder 1">
            <a:extLst>
              <a:ext uri="{FF2B5EF4-FFF2-40B4-BE49-F238E27FC236}">
                <a16:creationId xmlns:a16="http://schemas.microsoft.com/office/drawing/2014/main" id="{DDC47D79-E66E-76ED-D95B-6AB38DB5F637}"/>
              </a:ext>
            </a:extLst>
          </p:cNvPr>
          <p:cNvSpPr>
            <a:spLocks noGrp="1"/>
          </p:cNvSpPr>
          <p:nvPr>
            <p:ph idx="1"/>
          </p:nvPr>
        </p:nvSpPr>
        <p:spPr>
          <a:xfrm>
            <a:off x="457199" y="1193416"/>
            <a:ext cx="3676993" cy="4646945"/>
          </a:xfrm>
        </p:spPr>
        <p:txBody>
          <a:bodyPr>
            <a:normAutofit lnSpcReduction="10000"/>
          </a:bodyPr>
          <a:lstStyle/>
          <a:p>
            <a:pPr marL="285750" indent="-285750">
              <a:buFont typeface="Arial" panose="020B0604020202020204" pitchFamily="34" charset="0"/>
              <a:buChar char="•"/>
            </a:pPr>
            <a:r>
              <a:rPr lang="en-US" sz="2000" dirty="0"/>
              <a:t>Built for practical AI that is </a:t>
            </a:r>
            <a:r>
              <a:rPr lang="en-US" sz="2000" i="1" dirty="0"/>
              <a:t>inspired</a:t>
            </a:r>
            <a:r>
              <a:rPr lang="en-US" sz="2000" dirty="0"/>
              <a:t> by humans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Design elements:</a:t>
            </a:r>
          </a:p>
          <a:p>
            <a:pPr marL="514350" lvl="1" indent="-285750"/>
            <a:r>
              <a:rPr lang="en-US" sz="2000" dirty="0"/>
              <a:t>Hierarchical context-based decision making</a:t>
            </a:r>
          </a:p>
          <a:p>
            <a:pPr marL="514350" lvl="1" indent="-285750"/>
            <a:r>
              <a:rPr lang="en-US" sz="2000" dirty="0"/>
              <a:t>End-to-end interactivity</a:t>
            </a:r>
          </a:p>
          <a:p>
            <a:pPr marL="514350" lvl="1" indent="-285750"/>
            <a:r>
              <a:rPr lang="en-US" sz="2000" dirty="0"/>
              <a:t>Composing complex behaviors from common elements</a:t>
            </a:r>
          </a:p>
          <a:p>
            <a:pPr marL="514350" lvl="1" indent="-285750"/>
            <a:r>
              <a:rPr lang="en-US" sz="2000" dirty="0"/>
              <a:t>Unified symbolic knowledge representations across architecture components</a:t>
            </a:r>
          </a:p>
          <a:p>
            <a:pPr marL="514350" lvl="1" indent="-285750"/>
            <a:r>
              <a:rPr lang="en-US" sz="2000" dirty="0"/>
              <a:t>50 msec decision cycle</a:t>
            </a:r>
          </a:p>
          <a:p>
            <a:pPr marL="285750" indent="-285750">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301ADA97-3270-AD2E-5402-3221D4A70F63}"/>
              </a:ext>
            </a:extLst>
          </p:cNvPr>
          <p:cNvPicPr>
            <a:picLocks noChangeAspect="1"/>
          </p:cNvPicPr>
          <p:nvPr/>
        </p:nvPicPr>
        <p:blipFill>
          <a:blip r:embed="rId2"/>
          <a:stretch>
            <a:fillRect/>
          </a:stretch>
        </p:blipFill>
        <p:spPr>
          <a:xfrm>
            <a:off x="4134192" y="1296493"/>
            <a:ext cx="7868326" cy="4340780"/>
          </a:xfrm>
          <a:prstGeom prst="rect">
            <a:avLst/>
          </a:prstGeom>
        </p:spPr>
      </p:pic>
      <p:sp>
        <p:nvSpPr>
          <p:cNvPr id="5" name="TextBox 4">
            <a:extLst>
              <a:ext uri="{FF2B5EF4-FFF2-40B4-BE49-F238E27FC236}">
                <a16:creationId xmlns:a16="http://schemas.microsoft.com/office/drawing/2014/main" id="{CAB5BBC6-908F-225D-49A6-CE48EE809F16}"/>
              </a:ext>
            </a:extLst>
          </p:cNvPr>
          <p:cNvSpPr txBox="1"/>
          <p:nvPr/>
        </p:nvSpPr>
        <p:spPr bwMode="gray">
          <a:xfrm>
            <a:off x="5802286" y="890571"/>
            <a:ext cx="4532138" cy="307777"/>
          </a:xfrm>
          <a:prstGeom prst="rect">
            <a:avLst/>
          </a:prstGeom>
          <a:noFill/>
        </p:spPr>
        <p:txBody>
          <a:bodyPr vert="horz" wrap="none" lIns="0" tIns="0" rIns="0" bIns="0" rtlCol="0">
            <a:spAutoFit/>
          </a:bodyPr>
          <a:lstStyle/>
          <a:p>
            <a:pPr algn="l">
              <a:spcBef>
                <a:spcPts val="600"/>
              </a:spcBef>
            </a:pPr>
            <a:r>
              <a:rPr lang="en-US" sz="2000" b="1" dirty="0"/>
              <a:t>Newell’s Time Scale of Human Action</a:t>
            </a:r>
          </a:p>
        </p:txBody>
      </p:sp>
    </p:spTree>
    <p:extLst>
      <p:ext uri="{BB962C8B-B14F-4D97-AF65-F5344CB8AC3E}">
        <p14:creationId xmlns:p14="http://schemas.microsoft.com/office/powerpoint/2010/main" val="2202896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D5A01C9-07D8-5744-825B-898BEBBFCB20}"/>
              </a:ext>
            </a:extLst>
          </p:cNvPr>
          <p:cNvGrpSpPr/>
          <p:nvPr/>
        </p:nvGrpSpPr>
        <p:grpSpPr>
          <a:xfrm>
            <a:off x="4267200" y="284290"/>
            <a:ext cx="7924800" cy="5016500"/>
            <a:chOff x="4267200" y="284290"/>
            <a:chExt cx="7924800" cy="5016500"/>
          </a:xfrm>
        </p:grpSpPr>
        <p:pic>
          <p:nvPicPr>
            <p:cNvPr id="1029" name="Picture 5">
              <a:extLst>
                <a:ext uri="{FF2B5EF4-FFF2-40B4-BE49-F238E27FC236}">
                  <a16:creationId xmlns:a16="http://schemas.microsoft.com/office/drawing/2014/main" id="{9A2EF05C-EC4E-EF47-0A8A-A84C608BF756}"/>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267200" y="284290"/>
              <a:ext cx="7924800" cy="5016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BFEC4A-A29C-4170-D1C6-2703CA8B9FB2}"/>
                </a:ext>
              </a:extLst>
            </p:cNvPr>
            <p:cNvSpPr txBox="1"/>
            <p:nvPr/>
          </p:nvSpPr>
          <p:spPr bwMode="gray">
            <a:xfrm>
              <a:off x="11017758" y="2871666"/>
              <a:ext cx="845937" cy="192360"/>
            </a:xfrm>
            <a:prstGeom prst="rect">
              <a:avLst/>
            </a:prstGeom>
            <a:solidFill>
              <a:schemeClr val="bg1"/>
            </a:solidFill>
          </p:spPr>
          <p:txBody>
            <a:bodyPr vert="horz" wrap="none" lIns="0" tIns="0" rIns="0" bIns="0" rtlCol="0">
              <a:spAutoFit/>
            </a:bodyPr>
            <a:lstStyle/>
            <a:p>
              <a:pPr algn="l">
                <a:spcBef>
                  <a:spcPts val="600"/>
                </a:spcBef>
              </a:pPr>
              <a:r>
                <a:rPr lang="en-US" sz="1225" b="1" dirty="0">
                  <a:solidFill>
                    <a:schemeClr val="bg1">
                      <a:lumMod val="75000"/>
                    </a:schemeClr>
                  </a:solidFill>
                  <a:latin typeface="Aldhabi" panose="020F0502020204030204" pitchFamily="2" charset="-78"/>
                  <a:cs typeface="Aldhabi" panose="020F0502020204030204" pitchFamily="2" charset="-78"/>
                </a:rPr>
                <a:t>Allen Newell</a:t>
              </a:r>
            </a:p>
          </p:txBody>
        </p:sp>
      </p:grpSp>
      <p:sp>
        <p:nvSpPr>
          <p:cNvPr id="3" name="Title 2">
            <a:extLst>
              <a:ext uri="{FF2B5EF4-FFF2-40B4-BE49-F238E27FC236}">
                <a16:creationId xmlns:a16="http://schemas.microsoft.com/office/drawing/2014/main" id="{B0A78902-0982-7184-6060-FB73A888337A}"/>
              </a:ext>
            </a:extLst>
          </p:cNvPr>
          <p:cNvSpPr>
            <a:spLocks noGrp="1"/>
          </p:cNvSpPr>
          <p:nvPr>
            <p:ph type="title"/>
          </p:nvPr>
        </p:nvSpPr>
        <p:spPr/>
        <p:txBody>
          <a:bodyPr/>
          <a:lstStyle/>
          <a:p>
            <a:r>
              <a:rPr lang="en-US" dirty="0"/>
              <a:t>Soar’s Origins</a:t>
            </a:r>
          </a:p>
        </p:txBody>
      </p:sp>
      <p:sp>
        <p:nvSpPr>
          <p:cNvPr id="2" name="Content Placeholder 1">
            <a:extLst>
              <a:ext uri="{FF2B5EF4-FFF2-40B4-BE49-F238E27FC236}">
                <a16:creationId xmlns:a16="http://schemas.microsoft.com/office/drawing/2014/main" id="{1E10AB9B-5409-7337-B933-C351179B8138}"/>
              </a:ext>
            </a:extLst>
          </p:cNvPr>
          <p:cNvSpPr>
            <a:spLocks noGrp="1"/>
          </p:cNvSpPr>
          <p:nvPr>
            <p:ph idx="1"/>
          </p:nvPr>
        </p:nvSpPr>
        <p:spPr>
          <a:xfrm>
            <a:off x="392143" y="1566937"/>
            <a:ext cx="3810000" cy="4104289"/>
          </a:xfrm>
        </p:spPr>
        <p:txBody>
          <a:bodyPr>
            <a:normAutofit/>
          </a:bodyPr>
          <a:lstStyle/>
          <a:p>
            <a:r>
              <a:rPr lang="en-US" i="1" dirty="0"/>
              <a:t>Soar</a:t>
            </a:r>
            <a:r>
              <a:rPr lang="en-US" dirty="0"/>
              <a:t> was Newell’s instantiation of Cognitive Architecture</a:t>
            </a:r>
          </a:p>
          <a:p>
            <a:pPr marL="285750" indent="-285750">
              <a:buFont typeface="Arial" panose="020B0604020202020204" pitchFamily="34" charset="0"/>
              <a:buChar char="•"/>
            </a:pPr>
            <a:r>
              <a:rPr lang="en-US" dirty="0"/>
              <a:t>Co-created with Newell’s students John Laird and Paul Rosenbloom in the 1980s</a:t>
            </a:r>
          </a:p>
          <a:p>
            <a:pPr marL="285750" indent="-285750">
              <a:buFont typeface="Arial" panose="020B0604020202020204" pitchFamily="34" charset="0"/>
              <a:buChar char="•"/>
            </a:pPr>
            <a:r>
              <a:rPr lang="en-US" dirty="0"/>
              <a:t>Intention for it to evolve over time with continued research</a:t>
            </a:r>
          </a:p>
          <a:p>
            <a:endParaRPr lang="en-US" dirty="0"/>
          </a:p>
          <a:p>
            <a:r>
              <a:rPr lang="en-US" dirty="0"/>
              <a:t>Soar continues to evolve</a:t>
            </a:r>
          </a:p>
          <a:p>
            <a:pPr marL="285750" indent="-285750">
              <a:buFont typeface="Arial" panose="020B0604020202020204" pitchFamily="34" charset="0"/>
              <a:buChar char="•"/>
            </a:pPr>
            <a:r>
              <a:rPr lang="en-US" dirty="0"/>
              <a:t>Led by John Laird and others</a:t>
            </a:r>
          </a:p>
          <a:p>
            <a:pPr marL="285750" indent="-285750">
              <a:buFont typeface="Arial" panose="020B0604020202020204" pitchFamily="34" charset="0"/>
              <a:buChar char="•"/>
            </a:pPr>
            <a:r>
              <a:rPr lang="en-US" dirty="0"/>
              <a:t>Now in version 9.6</a:t>
            </a:r>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57678868-BCD3-11F5-ABD5-C5A25FFF4E84}"/>
              </a:ext>
            </a:extLst>
          </p:cNvPr>
          <p:cNvGrpSpPr/>
          <p:nvPr/>
        </p:nvGrpSpPr>
        <p:grpSpPr>
          <a:xfrm>
            <a:off x="5901653" y="3270608"/>
            <a:ext cx="5322580" cy="3355259"/>
            <a:chOff x="5853015" y="2947102"/>
            <a:chExt cx="5322580" cy="3355259"/>
          </a:xfrm>
        </p:grpSpPr>
        <p:pic>
          <p:nvPicPr>
            <p:cNvPr id="1025" name="Picture 1" descr="page8image2771423264">
              <a:extLst>
                <a:ext uri="{FF2B5EF4-FFF2-40B4-BE49-F238E27FC236}">
                  <a16:creationId xmlns:a16="http://schemas.microsoft.com/office/drawing/2014/main" id="{DC3C5115-CA1C-E98D-6E41-CDB918C0BB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40"/>
            <a:stretch/>
          </p:blipFill>
          <p:spPr bwMode="auto">
            <a:xfrm>
              <a:off x="5853015" y="2947102"/>
              <a:ext cx="5322580" cy="335525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1026" name="Picture 2" descr="page8image2771423568">
              <a:extLst>
                <a:ext uri="{FF2B5EF4-FFF2-40B4-BE49-F238E27FC236}">
                  <a16:creationId xmlns:a16="http://schemas.microsoft.com/office/drawing/2014/main" id="{1901D355-BB19-A757-60C4-DBAF3A2D1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6819" y="3020326"/>
              <a:ext cx="1841500" cy="262890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ular Callout 3">
            <a:extLst>
              <a:ext uri="{FF2B5EF4-FFF2-40B4-BE49-F238E27FC236}">
                <a16:creationId xmlns:a16="http://schemas.microsoft.com/office/drawing/2014/main" id="{C62A143C-DC3A-0BB9-6D3B-3E5530346BEA}"/>
              </a:ext>
            </a:extLst>
          </p:cNvPr>
          <p:cNvSpPr/>
          <p:nvPr/>
        </p:nvSpPr>
        <p:spPr bwMode="gray">
          <a:xfrm>
            <a:off x="4032504" y="5771735"/>
            <a:ext cx="3885401" cy="612648"/>
          </a:xfrm>
          <a:prstGeom prst="wedgeRectCallout">
            <a:avLst>
              <a:gd name="adj1" fmla="val 43932"/>
              <a:gd name="adj2" fmla="val -125560"/>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dirty="0">
                <a:solidFill>
                  <a:sysClr val="windowText" lastClr="000000"/>
                </a:solidFill>
              </a:rPr>
              <a:t>SOAR = State Operator And Result</a:t>
            </a:r>
          </a:p>
        </p:txBody>
      </p:sp>
    </p:spTree>
    <p:extLst>
      <p:ext uri="{BB962C8B-B14F-4D97-AF65-F5344CB8AC3E}">
        <p14:creationId xmlns:p14="http://schemas.microsoft.com/office/powerpoint/2010/main" val="212148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08F5AF-0AF2-96E8-3B03-77D39A1D3F80}"/>
              </a:ext>
            </a:extLst>
          </p:cNvPr>
          <p:cNvSpPr>
            <a:spLocks noGrp="1"/>
          </p:cNvSpPr>
          <p:nvPr>
            <p:ph type="title"/>
          </p:nvPr>
        </p:nvSpPr>
        <p:spPr/>
        <p:txBody>
          <a:bodyPr/>
          <a:lstStyle/>
          <a:p>
            <a:r>
              <a:rPr lang="en-US" dirty="0"/>
              <a:t>The Modern Soar Cognitive Architecture</a:t>
            </a:r>
          </a:p>
        </p:txBody>
      </p:sp>
      <p:sp>
        <p:nvSpPr>
          <p:cNvPr id="2" name="Content Placeholder 1">
            <a:extLst>
              <a:ext uri="{FF2B5EF4-FFF2-40B4-BE49-F238E27FC236}">
                <a16:creationId xmlns:a16="http://schemas.microsoft.com/office/drawing/2014/main" id="{793BB419-81C2-981C-4648-4DA7DC3CFFD8}"/>
              </a:ext>
            </a:extLst>
          </p:cNvPr>
          <p:cNvSpPr>
            <a:spLocks noGrp="1"/>
          </p:cNvSpPr>
          <p:nvPr>
            <p:ph idx="1"/>
          </p:nvPr>
        </p:nvSpPr>
        <p:spPr>
          <a:xfrm>
            <a:off x="749631" y="1436273"/>
            <a:ext cx="6060592" cy="4468416"/>
          </a:xfrm>
        </p:spPr>
        <p:txBody>
          <a:bodyPr>
            <a:normAutofit lnSpcReduction="10000"/>
          </a:bodyPr>
          <a:lstStyle/>
          <a:p>
            <a:r>
              <a:rPr lang="en-US" dirty="0"/>
              <a:t>Soar is today the most popular cognitive architecture for use in AI applications.</a:t>
            </a:r>
          </a:p>
          <a:p>
            <a:pPr marL="285750" indent="-285750">
              <a:buFont typeface="Arial" panose="020B0604020202020204" pitchFamily="34" charset="0"/>
              <a:buChar char="•"/>
            </a:pPr>
            <a:r>
              <a:rPr lang="en-US" dirty="0"/>
              <a:t>It is 35+ years mature in the academic community and has spun off to a successful military contractor Enterprise ($25M+ AR) serving DARPA, Navy, and the Air Force.</a:t>
            </a:r>
          </a:p>
          <a:p>
            <a:pPr marL="285750" indent="-285750">
              <a:buFont typeface="Arial" panose="020B0604020202020204" pitchFamily="34" charset="0"/>
              <a:buChar char="•"/>
            </a:pPr>
            <a:r>
              <a:rPr lang="en-US" dirty="0"/>
              <a:t>It is free and open-source (BSD License)</a:t>
            </a:r>
          </a:p>
          <a:p>
            <a:pPr marL="285750" indent="-285750">
              <a:buFont typeface="Arial" panose="020B0604020202020204" pitchFamily="34" charset="0"/>
              <a:buChar char="•"/>
            </a:pPr>
            <a:r>
              <a:rPr lang="en-US" dirty="0"/>
              <a:t>Large enterprises (such as Optum) have begun to adopt it in recent years</a:t>
            </a:r>
          </a:p>
          <a:p>
            <a:pPr marL="514350" lvl="1" indent="-285750"/>
            <a:r>
              <a:rPr lang="en-US" dirty="0"/>
              <a:t>Typically used for cases where rules engines are useful in concept but not adaptive enough in practice</a:t>
            </a:r>
          </a:p>
          <a:p>
            <a:pPr marL="514350" lvl="1" indent="-285750"/>
            <a:r>
              <a:rPr lang="en-US" dirty="0"/>
              <a:t>Soar allows rule-like behavior that is more adaptive and generative while permitting full transparency and governance that one cannot get with black-box ML approaches</a:t>
            </a:r>
          </a:p>
        </p:txBody>
      </p:sp>
      <p:pic>
        <p:nvPicPr>
          <p:cNvPr id="7" name="Picture 7" descr="Prof. John Laird retires after a 36-year career in artificial intelligence  at Michigan">
            <a:extLst>
              <a:ext uri="{FF2B5EF4-FFF2-40B4-BE49-F238E27FC236}">
                <a16:creationId xmlns:a16="http://schemas.microsoft.com/office/drawing/2014/main" id="{1C6572F7-6DC1-9C75-D05E-FD7456A527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760" t="993" r="13670" b="16597"/>
          <a:stretch/>
        </p:blipFill>
        <p:spPr bwMode="auto">
          <a:xfrm>
            <a:off x="7305471" y="215248"/>
            <a:ext cx="2604561" cy="321375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4ABBFEB9-DAA2-E618-D915-2134F26C43DD}"/>
              </a:ext>
            </a:extLst>
          </p:cNvPr>
          <p:cNvPicPr>
            <a:picLocks noChangeAspect="1" noChangeArrowheads="1"/>
          </p:cNvPicPr>
          <p:nvPr/>
        </p:nvPicPr>
        <p:blipFill>
          <a:blip r:embed="rId3" cstate="print"/>
          <a:srcRect/>
          <a:stretch>
            <a:fillRect/>
          </a:stretch>
        </p:blipFill>
        <p:spPr bwMode="auto">
          <a:xfrm>
            <a:off x="9385348" y="215248"/>
            <a:ext cx="2522795" cy="3213752"/>
          </a:xfrm>
          <a:prstGeom prst="rect">
            <a:avLst/>
          </a:prstGeom>
          <a:noFill/>
          <a:ln w="9525">
            <a:noFill/>
            <a:miter lim="800000"/>
            <a:headEnd/>
            <a:tailEnd/>
          </a:ln>
        </p:spPr>
      </p:pic>
      <p:pic>
        <p:nvPicPr>
          <p:cNvPr id="6" name="Picture 5">
            <a:extLst>
              <a:ext uri="{FF2B5EF4-FFF2-40B4-BE49-F238E27FC236}">
                <a16:creationId xmlns:a16="http://schemas.microsoft.com/office/drawing/2014/main" id="{D7202B70-BC88-1845-B1D1-7E6BEEAD60F3}"/>
              </a:ext>
            </a:extLst>
          </p:cNvPr>
          <p:cNvPicPr>
            <a:picLocks noChangeAspect="1" noChangeArrowheads="1"/>
          </p:cNvPicPr>
          <p:nvPr/>
        </p:nvPicPr>
        <p:blipFill>
          <a:blip r:embed="rId4" cstate="print"/>
          <a:srcRect/>
          <a:stretch>
            <a:fillRect/>
          </a:stretch>
        </p:blipFill>
        <p:spPr bwMode="auto">
          <a:xfrm>
            <a:off x="6958590" y="3401315"/>
            <a:ext cx="4853515" cy="2797275"/>
          </a:xfrm>
          <a:prstGeom prst="rect">
            <a:avLst/>
          </a:prstGeom>
          <a:noFill/>
          <a:ln w="9525">
            <a:noFill/>
            <a:miter lim="800000"/>
            <a:headEnd/>
            <a:tailEnd/>
          </a:ln>
        </p:spPr>
      </p:pic>
    </p:spTree>
    <p:extLst>
      <p:ext uri="{BB962C8B-B14F-4D97-AF65-F5344CB8AC3E}">
        <p14:creationId xmlns:p14="http://schemas.microsoft.com/office/powerpoint/2010/main" val="181683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FE54AC-A555-E2A1-A574-FA054E97BAF8}"/>
              </a:ext>
            </a:extLst>
          </p:cNvPr>
          <p:cNvSpPr>
            <a:spLocks noGrp="1"/>
          </p:cNvSpPr>
          <p:nvPr>
            <p:ph type="title"/>
          </p:nvPr>
        </p:nvSpPr>
        <p:spPr/>
        <p:txBody>
          <a:bodyPr/>
          <a:lstStyle/>
          <a:p>
            <a:r>
              <a:rPr lang="en-US" dirty="0"/>
              <a:t>What Do People Use Soar For?</a:t>
            </a:r>
          </a:p>
        </p:txBody>
      </p:sp>
      <p:sp>
        <p:nvSpPr>
          <p:cNvPr id="2" name="Content Placeholder 1">
            <a:extLst>
              <a:ext uri="{FF2B5EF4-FFF2-40B4-BE49-F238E27FC236}">
                <a16:creationId xmlns:a16="http://schemas.microsoft.com/office/drawing/2014/main" id="{7FE3BD27-C646-28B6-F8CF-965741004951}"/>
              </a:ext>
            </a:extLst>
          </p:cNvPr>
          <p:cNvSpPr>
            <a:spLocks noGrp="1"/>
          </p:cNvSpPr>
          <p:nvPr>
            <p:ph idx="1"/>
          </p:nvPr>
        </p:nvSpPr>
        <p:spPr/>
        <p:txBody>
          <a:bodyPr>
            <a:normAutofit fontScale="62500" lnSpcReduction="20000"/>
          </a:bodyPr>
          <a:lstStyle/>
          <a:p>
            <a:r>
              <a:rPr lang="en-US" sz="3100" dirty="0"/>
              <a:t>Autonomous, real-time, interactive agents</a:t>
            </a:r>
          </a:p>
          <a:p>
            <a:pPr marL="457200" indent="-457200">
              <a:buFont typeface="Arial" panose="020B0604020202020204" pitchFamily="34" charset="0"/>
              <a:buChar char="•"/>
            </a:pPr>
            <a:r>
              <a:rPr lang="en-US" sz="2900" dirty="0"/>
              <a:t>Ex: UAVs, personal assistants, game AI</a:t>
            </a:r>
          </a:p>
          <a:p>
            <a:endParaRPr lang="en-US" sz="3100" dirty="0"/>
          </a:p>
          <a:p>
            <a:r>
              <a:rPr lang="en-US" sz="3100" dirty="0"/>
              <a:t>Contextual conflict resolution in decision making</a:t>
            </a:r>
          </a:p>
          <a:p>
            <a:pPr marL="457200" indent="-457200">
              <a:buFont typeface="Arial" panose="020B0604020202020204" pitchFamily="34" charset="0"/>
              <a:buChar char="•"/>
            </a:pPr>
            <a:r>
              <a:rPr lang="en-US" sz="2900" dirty="0"/>
              <a:t>A&gt;B, B&gt;C, C&gt;A… autonomously solve and continue</a:t>
            </a:r>
          </a:p>
          <a:p>
            <a:pPr marL="914400" lvl="3" indent="-457200"/>
            <a:r>
              <a:rPr lang="en-US" sz="2700" dirty="0"/>
              <a:t>Ex: Policy1 says “recommend brain surgery”. Policy2 says “require continuous blood thinners”. Policy3 says “brain surgery requires stopping blood thinners”…. </a:t>
            </a:r>
          </a:p>
          <a:p>
            <a:pPr marL="457200" indent="-457200">
              <a:buFont typeface="Arial" panose="020B0604020202020204" pitchFamily="34" charset="0"/>
              <a:buChar char="•"/>
            </a:pPr>
            <a:r>
              <a:rPr lang="en-US" sz="2900" dirty="0"/>
              <a:t>Use general problem solving to resolve conflicts</a:t>
            </a:r>
          </a:p>
          <a:p>
            <a:pPr marL="914400" lvl="3" indent="-457200"/>
            <a:r>
              <a:rPr lang="en-US" sz="2600" dirty="0"/>
              <a:t>Can include asking humans for input if needed</a:t>
            </a:r>
          </a:p>
          <a:p>
            <a:endParaRPr lang="en-US" sz="3100" dirty="0"/>
          </a:p>
          <a:p>
            <a:r>
              <a:rPr lang="en-US" sz="3100" dirty="0"/>
              <a:t>Learning rules from experience (the results of past problem solving)</a:t>
            </a:r>
          </a:p>
          <a:p>
            <a:pPr marL="457200" indent="-457200">
              <a:buFont typeface="Arial" panose="020B0604020202020204" pitchFamily="34" charset="0"/>
              <a:buChar char="•"/>
            </a:pPr>
            <a:r>
              <a:rPr lang="en-US" sz="2900" dirty="0"/>
              <a:t>Ex: After finding the desired behavior to the blood thinner problem, autonomously learn it for the next time that scenario is encountered</a:t>
            </a:r>
          </a:p>
          <a:p>
            <a:endParaRPr lang="en-US" sz="2800" dirty="0"/>
          </a:p>
        </p:txBody>
      </p:sp>
    </p:spTree>
    <p:extLst>
      <p:ext uri="{BB962C8B-B14F-4D97-AF65-F5344CB8AC3E}">
        <p14:creationId xmlns:p14="http://schemas.microsoft.com/office/powerpoint/2010/main" val="3727583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E71DE6-5DE6-EAD3-7F89-66F4BA79E084}"/>
              </a:ext>
            </a:extLst>
          </p:cNvPr>
          <p:cNvSpPr>
            <a:spLocks noGrp="1"/>
          </p:cNvSpPr>
          <p:nvPr>
            <p:ph type="title"/>
          </p:nvPr>
        </p:nvSpPr>
        <p:spPr/>
        <p:txBody>
          <a:bodyPr/>
          <a:lstStyle/>
          <a:p>
            <a:r>
              <a:rPr lang="en-US" dirty="0"/>
              <a:t>What is Soar’s Architecture?</a:t>
            </a:r>
          </a:p>
        </p:txBody>
      </p:sp>
      <p:sp>
        <p:nvSpPr>
          <p:cNvPr id="7" name="Content Placeholder 6">
            <a:extLst>
              <a:ext uri="{FF2B5EF4-FFF2-40B4-BE49-F238E27FC236}">
                <a16:creationId xmlns:a16="http://schemas.microsoft.com/office/drawing/2014/main" id="{914969E8-3DD3-BDCC-C0AF-5A24153C3A1C}"/>
              </a:ext>
            </a:extLst>
          </p:cNvPr>
          <p:cNvSpPr>
            <a:spLocks noGrp="1"/>
          </p:cNvSpPr>
          <p:nvPr>
            <p:ph idx="1"/>
          </p:nvPr>
        </p:nvSpPr>
        <p:spPr>
          <a:xfrm>
            <a:off x="557150" y="1179871"/>
            <a:ext cx="5093110" cy="4810432"/>
          </a:xfrm>
        </p:spPr>
        <p:txBody>
          <a:bodyPr>
            <a:normAutofit fontScale="92500" lnSpcReduction="20000"/>
          </a:bodyPr>
          <a:lstStyle/>
          <a:p>
            <a:r>
              <a:rPr lang="en-US" b="1" dirty="0"/>
              <a:t>Production Rules</a:t>
            </a:r>
          </a:p>
          <a:p>
            <a:pPr marL="285750" indent="-285750">
              <a:buFont typeface="Arial" panose="020B0604020202020204" pitchFamily="34" charset="0"/>
              <a:buChar char="•"/>
            </a:pPr>
            <a:r>
              <a:rPr lang="en-US" b="1" dirty="0">
                <a:solidFill>
                  <a:srgbClr val="00B050"/>
                </a:solidFill>
              </a:rPr>
              <a:t>Procedural Memory</a:t>
            </a:r>
          </a:p>
          <a:p>
            <a:pPr marL="285750" indent="-285750">
              <a:buFont typeface="Arial" panose="020B0604020202020204" pitchFamily="34" charset="0"/>
              <a:buChar char="•"/>
            </a:pPr>
            <a:r>
              <a:rPr lang="en-US" dirty="0"/>
              <a:t>Rules created by programmer, or learned</a:t>
            </a:r>
          </a:p>
          <a:p>
            <a:endParaRPr lang="en-US" b="1" dirty="0"/>
          </a:p>
          <a:p>
            <a:r>
              <a:rPr lang="en-US" b="1" dirty="0"/>
              <a:t>Symbolic Graph-based Memory</a:t>
            </a:r>
          </a:p>
          <a:p>
            <a:pPr marL="285750" indent="-285750">
              <a:buFont typeface="Arial" panose="020B0604020202020204" pitchFamily="34" charset="0"/>
              <a:buChar char="•"/>
            </a:pPr>
            <a:r>
              <a:rPr lang="en-US" b="1" dirty="0">
                <a:solidFill>
                  <a:schemeClr val="accent6">
                    <a:lumMod val="40000"/>
                    <a:lumOff val="60000"/>
                  </a:schemeClr>
                </a:solidFill>
              </a:rPr>
              <a:t>Working Memory</a:t>
            </a:r>
          </a:p>
          <a:p>
            <a:pPr marL="514350" lvl="1" indent="-285750"/>
            <a:r>
              <a:rPr lang="en-US" dirty="0"/>
              <a:t>The central hub, a single memory graph</a:t>
            </a:r>
          </a:p>
          <a:p>
            <a:pPr marL="514350" lvl="1" indent="-285750"/>
            <a:r>
              <a:rPr lang="en-US" dirty="0"/>
              <a:t>Rule conditions and actions happen here</a:t>
            </a:r>
          </a:p>
          <a:p>
            <a:pPr marL="285750" indent="-285750">
              <a:buFont typeface="Arial" panose="020B0604020202020204" pitchFamily="34" charset="0"/>
              <a:buChar char="•"/>
            </a:pPr>
            <a:r>
              <a:rPr lang="en-US" b="1" dirty="0">
                <a:ln>
                  <a:solidFill>
                    <a:srgbClr val="FFC000"/>
                  </a:solidFill>
                </a:ln>
                <a:solidFill>
                  <a:schemeClr val="tx2"/>
                </a:solidFill>
              </a:rPr>
              <a:t>Semantic Memory </a:t>
            </a:r>
            <a:r>
              <a:rPr lang="en-US" dirty="0"/>
              <a:t>(</a:t>
            </a:r>
            <a:r>
              <a:rPr lang="en-US" b="1" dirty="0"/>
              <a:t>optional</a:t>
            </a:r>
            <a:r>
              <a:rPr lang="en-US" dirty="0"/>
              <a:t>)</a:t>
            </a:r>
          </a:p>
          <a:p>
            <a:pPr marL="514350" lvl="1" indent="-285750"/>
            <a:r>
              <a:rPr lang="en-US" dirty="0"/>
              <a:t>Long-term graph storage</a:t>
            </a:r>
          </a:p>
          <a:p>
            <a:pPr marL="285750" indent="-285750">
              <a:buFont typeface="Arial" panose="020B0604020202020204" pitchFamily="34" charset="0"/>
              <a:buChar char="•"/>
            </a:pPr>
            <a:r>
              <a:rPr lang="en-US" b="1" dirty="0">
                <a:solidFill>
                  <a:srgbClr val="A32A2E"/>
                </a:solidFill>
              </a:rPr>
              <a:t>Episodic Memory </a:t>
            </a:r>
            <a:r>
              <a:rPr lang="en-US" dirty="0"/>
              <a:t>(</a:t>
            </a:r>
            <a:r>
              <a:rPr lang="en-US" b="1" dirty="0"/>
              <a:t>optional</a:t>
            </a:r>
            <a:r>
              <a:rPr lang="en-US" dirty="0"/>
              <a:t>)</a:t>
            </a:r>
          </a:p>
          <a:p>
            <a:pPr marL="514350" lvl="1" indent="-285750"/>
            <a:r>
              <a:rPr lang="en-US" dirty="0"/>
              <a:t>Snapshots of Working Memory over time</a:t>
            </a:r>
          </a:p>
          <a:p>
            <a:endParaRPr lang="en-US" b="1" dirty="0"/>
          </a:p>
          <a:p>
            <a:r>
              <a:rPr lang="en-US" b="1" dirty="0"/>
              <a:t>Other</a:t>
            </a:r>
          </a:p>
          <a:p>
            <a:pPr marL="285750" indent="-285750">
              <a:buFont typeface="Arial" panose="020B0604020202020204" pitchFamily="34" charset="0"/>
              <a:buChar char="•"/>
            </a:pPr>
            <a:r>
              <a:rPr lang="en-US" b="1" dirty="0">
                <a:solidFill>
                  <a:srgbClr val="FF0000"/>
                </a:solidFill>
              </a:rPr>
              <a:t>Semantic Visual System </a:t>
            </a:r>
            <a:r>
              <a:rPr lang="en-US" dirty="0"/>
              <a:t>(</a:t>
            </a:r>
            <a:r>
              <a:rPr lang="en-US" b="1" dirty="0"/>
              <a:t>optional</a:t>
            </a:r>
            <a:r>
              <a:rPr lang="en-US" dirty="0"/>
              <a:t>)</a:t>
            </a:r>
          </a:p>
          <a:p>
            <a:pPr marL="514350" lvl="1" indent="-285750"/>
            <a:r>
              <a:rPr lang="en-US" dirty="0"/>
              <a:t>Converts 3D input into symbolic graph input</a:t>
            </a:r>
          </a:p>
          <a:p>
            <a:pPr marL="514350" lvl="1" indent="-285750"/>
            <a:r>
              <a:rPr lang="en-US" dirty="0"/>
              <a:t>Allows agent to control focus of perception</a:t>
            </a:r>
          </a:p>
        </p:txBody>
      </p:sp>
      <p:pic>
        <p:nvPicPr>
          <p:cNvPr id="2" name="Picture 2">
            <a:extLst>
              <a:ext uri="{FF2B5EF4-FFF2-40B4-BE49-F238E27FC236}">
                <a16:creationId xmlns:a16="http://schemas.microsoft.com/office/drawing/2014/main" id="{BE28FBE5-09F8-5A27-74B3-122969F74C2F}"/>
              </a:ext>
            </a:extLst>
          </p:cNvPr>
          <p:cNvPicPr>
            <a:picLocks noChangeAspect="1" noChangeArrowheads="1"/>
          </p:cNvPicPr>
          <p:nvPr/>
        </p:nvPicPr>
        <p:blipFill>
          <a:blip r:embed="rId2" cstate="print"/>
          <a:srcRect/>
          <a:stretch>
            <a:fillRect/>
          </a:stretch>
        </p:blipFill>
        <p:spPr bwMode="auto">
          <a:xfrm>
            <a:off x="5650260" y="707988"/>
            <a:ext cx="6317512" cy="4810432"/>
          </a:xfrm>
          <a:prstGeom prst="rect">
            <a:avLst/>
          </a:prstGeom>
          <a:noFill/>
          <a:ln w="9525">
            <a:noFill/>
            <a:miter lim="800000"/>
            <a:headEnd/>
            <a:tailEnd/>
          </a:ln>
        </p:spPr>
      </p:pic>
      <p:sp>
        <p:nvSpPr>
          <p:cNvPr id="3" name="Rounded Rectangle 2">
            <a:extLst>
              <a:ext uri="{FF2B5EF4-FFF2-40B4-BE49-F238E27FC236}">
                <a16:creationId xmlns:a16="http://schemas.microsoft.com/office/drawing/2014/main" id="{9825F51E-ACB8-CF94-D807-AD0476F09ECC}"/>
              </a:ext>
            </a:extLst>
          </p:cNvPr>
          <p:cNvSpPr/>
          <p:nvPr/>
        </p:nvSpPr>
        <p:spPr bwMode="gray">
          <a:xfrm>
            <a:off x="5840361" y="1179871"/>
            <a:ext cx="1903693" cy="1563329"/>
          </a:xfrm>
          <a:prstGeom prst="roundRect">
            <a:avLst>
              <a:gd name="adj" fmla="val 10469"/>
            </a:avLst>
          </a:prstGeom>
          <a:noFill/>
          <a:ln w="57150" cap="rnd">
            <a:solidFill>
              <a:srgbClr val="92D05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4" name="Rounded Rectangle 3">
            <a:extLst>
              <a:ext uri="{FF2B5EF4-FFF2-40B4-BE49-F238E27FC236}">
                <a16:creationId xmlns:a16="http://schemas.microsoft.com/office/drawing/2014/main" id="{DBC9FCAC-56E5-B2A6-2D7D-B422F22E7C51}"/>
              </a:ext>
            </a:extLst>
          </p:cNvPr>
          <p:cNvSpPr/>
          <p:nvPr/>
        </p:nvSpPr>
        <p:spPr bwMode="gray">
          <a:xfrm>
            <a:off x="6096000" y="3923072"/>
            <a:ext cx="3657600" cy="983226"/>
          </a:xfrm>
          <a:prstGeom prst="roundRect">
            <a:avLst>
              <a:gd name="adj" fmla="val 10469"/>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5" name="Rounded Rectangle 4">
            <a:extLst>
              <a:ext uri="{FF2B5EF4-FFF2-40B4-BE49-F238E27FC236}">
                <a16:creationId xmlns:a16="http://schemas.microsoft.com/office/drawing/2014/main" id="{36879B5C-0FDD-F263-5B92-AC07E6C958FD}"/>
              </a:ext>
            </a:extLst>
          </p:cNvPr>
          <p:cNvSpPr/>
          <p:nvPr/>
        </p:nvSpPr>
        <p:spPr bwMode="gray">
          <a:xfrm>
            <a:off x="6400799" y="2645942"/>
            <a:ext cx="4837472" cy="1224100"/>
          </a:xfrm>
          <a:prstGeom prst="roundRect">
            <a:avLst>
              <a:gd name="adj" fmla="val 10469"/>
            </a:avLst>
          </a:prstGeom>
          <a:noFill/>
          <a:ln w="5715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9" name="Rounded Rectangle 8">
            <a:extLst>
              <a:ext uri="{FF2B5EF4-FFF2-40B4-BE49-F238E27FC236}">
                <a16:creationId xmlns:a16="http://schemas.microsoft.com/office/drawing/2014/main" id="{95197B56-662A-4C02-99CE-B8FAFBBFE3A6}"/>
              </a:ext>
            </a:extLst>
          </p:cNvPr>
          <p:cNvSpPr/>
          <p:nvPr/>
        </p:nvSpPr>
        <p:spPr bwMode="gray">
          <a:xfrm>
            <a:off x="9930581" y="1220761"/>
            <a:ext cx="1828799" cy="863677"/>
          </a:xfrm>
          <a:prstGeom prst="roundRect">
            <a:avLst>
              <a:gd name="adj" fmla="val 10469"/>
            </a:avLst>
          </a:prstGeom>
          <a:noFill/>
          <a:ln w="57150" cap="rnd">
            <a:solidFill>
              <a:srgbClr val="A32A2E"/>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0" name="Rounded Rectangle 9">
            <a:extLst>
              <a:ext uri="{FF2B5EF4-FFF2-40B4-BE49-F238E27FC236}">
                <a16:creationId xmlns:a16="http://schemas.microsoft.com/office/drawing/2014/main" id="{4E261469-48ED-AEC4-CB66-BD9AECB17F54}"/>
              </a:ext>
            </a:extLst>
          </p:cNvPr>
          <p:cNvSpPr/>
          <p:nvPr/>
        </p:nvSpPr>
        <p:spPr bwMode="gray">
          <a:xfrm>
            <a:off x="7963651" y="1220761"/>
            <a:ext cx="1828799" cy="863677"/>
          </a:xfrm>
          <a:prstGeom prst="roundRect">
            <a:avLst>
              <a:gd name="adj" fmla="val 10469"/>
            </a:avLst>
          </a:prstGeom>
          <a:noFill/>
          <a:ln w="57150" cap="rnd">
            <a:solidFill>
              <a:srgbClr val="F5B7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3071552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E71DE6-5DE6-EAD3-7F89-66F4BA79E084}"/>
              </a:ext>
            </a:extLst>
          </p:cNvPr>
          <p:cNvSpPr>
            <a:spLocks noGrp="1"/>
          </p:cNvSpPr>
          <p:nvPr>
            <p:ph type="title"/>
          </p:nvPr>
        </p:nvSpPr>
        <p:spPr/>
        <p:txBody>
          <a:bodyPr/>
          <a:lstStyle/>
          <a:p>
            <a:r>
              <a:rPr lang="en-US" dirty="0"/>
              <a:t>What is Soar’s Architecture?</a:t>
            </a:r>
          </a:p>
        </p:txBody>
      </p:sp>
      <p:sp>
        <p:nvSpPr>
          <p:cNvPr id="7" name="Content Placeholder 6">
            <a:extLst>
              <a:ext uri="{FF2B5EF4-FFF2-40B4-BE49-F238E27FC236}">
                <a16:creationId xmlns:a16="http://schemas.microsoft.com/office/drawing/2014/main" id="{914969E8-3DD3-BDCC-C0AF-5A24153C3A1C}"/>
              </a:ext>
            </a:extLst>
          </p:cNvPr>
          <p:cNvSpPr>
            <a:spLocks noGrp="1"/>
          </p:cNvSpPr>
          <p:nvPr>
            <p:ph idx="1"/>
          </p:nvPr>
        </p:nvSpPr>
        <p:spPr>
          <a:xfrm>
            <a:off x="557150" y="1179871"/>
            <a:ext cx="5093110" cy="4810432"/>
          </a:xfrm>
        </p:spPr>
        <p:txBody>
          <a:bodyPr>
            <a:normAutofit fontScale="92500" lnSpcReduction="20000"/>
          </a:bodyPr>
          <a:lstStyle/>
          <a:p>
            <a:r>
              <a:rPr lang="en-US" b="1" dirty="0"/>
              <a:t>Production Rules</a:t>
            </a:r>
          </a:p>
          <a:p>
            <a:pPr marL="285750" indent="-285750">
              <a:buFont typeface="Arial" panose="020B0604020202020204" pitchFamily="34" charset="0"/>
              <a:buChar char="•"/>
            </a:pPr>
            <a:r>
              <a:rPr lang="en-US" b="1" dirty="0">
                <a:solidFill>
                  <a:srgbClr val="00B050"/>
                </a:solidFill>
              </a:rPr>
              <a:t>Procedural Memory</a:t>
            </a:r>
          </a:p>
          <a:p>
            <a:pPr marL="285750" indent="-285750">
              <a:buFont typeface="Arial" panose="020B0604020202020204" pitchFamily="34" charset="0"/>
              <a:buChar char="•"/>
            </a:pPr>
            <a:r>
              <a:rPr lang="en-US" dirty="0"/>
              <a:t>Rules created by programmer, or learned</a:t>
            </a:r>
          </a:p>
          <a:p>
            <a:endParaRPr lang="en-US" b="1" dirty="0"/>
          </a:p>
          <a:p>
            <a:r>
              <a:rPr lang="en-US" b="1" dirty="0"/>
              <a:t>Symbolic Graph-based Memory</a:t>
            </a:r>
          </a:p>
          <a:p>
            <a:pPr marL="285750" indent="-285750">
              <a:buFont typeface="Arial" panose="020B0604020202020204" pitchFamily="34" charset="0"/>
              <a:buChar char="•"/>
            </a:pPr>
            <a:r>
              <a:rPr lang="en-US" b="1" dirty="0">
                <a:solidFill>
                  <a:schemeClr val="accent6">
                    <a:lumMod val="40000"/>
                    <a:lumOff val="60000"/>
                  </a:schemeClr>
                </a:solidFill>
              </a:rPr>
              <a:t>Working Memory</a:t>
            </a:r>
          </a:p>
          <a:p>
            <a:pPr marL="514350" lvl="1" indent="-285750"/>
            <a:r>
              <a:rPr lang="en-US" dirty="0"/>
              <a:t>The central hub, a single memory graph</a:t>
            </a:r>
          </a:p>
          <a:p>
            <a:pPr marL="514350" lvl="1" indent="-285750"/>
            <a:r>
              <a:rPr lang="en-US" dirty="0"/>
              <a:t>Rule conditions and actions happen here</a:t>
            </a:r>
          </a:p>
          <a:p>
            <a:pPr marL="285750" indent="-285750">
              <a:buFont typeface="Arial" panose="020B0604020202020204" pitchFamily="34" charset="0"/>
              <a:buChar char="•"/>
            </a:pPr>
            <a:r>
              <a:rPr lang="en-US" b="1" dirty="0">
                <a:solidFill>
                  <a:schemeClr val="tx1">
                    <a:lumMod val="50000"/>
                  </a:schemeClr>
                </a:solidFill>
              </a:rPr>
              <a:t>Semantic Memory </a:t>
            </a:r>
            <a:r>
              <a:rPr lang="en-US" dirty="0">
                <a:solidFill>
                  <a:schemeClr val="tx1">
                    <a:lumMod val="50000"/>
                  </a:schemeClr>
                </a:solidFill>
              </a:rPr>
              <a:t>(</a:t>
            </a:r>
            <a:r>
              <a:rPr lang="en-US" b="1" dirty="0">
                <a:solidFill>
                  <a:schemeClr val="tx1">
                    <a:lumMod val="50000"/>
                  </a:schemeClr>
                </a:solidFill>
              </a:rPr>
              <a:t>optional</a:t>
            </a:r>
            <a:r>
              <a:rPr lang="en-US" dirty="0">
                <a:solidFill>
                  <a:schemeClr val="tx1">
                    <a:lumMod val="50000"/>
                  </a:schemeClr>
                </a:solidFill>
              </a:rPr>
              <a:t>)</a:t>
            </a:r>
          </a:p>
          <a:p>
            <a:pPr marL="514350" lvl="1" indent="-285750"/>
            <a:r>
              <a:rPr lang="en-US" dirty="0">
                <a:solidFill>
                  <a:schemeClr val="tx1">
                    <a:lumMod val="50000"/>
                  </a:schemeClr>
                </a:solidFill>
              </a:rPr>
              <a:t>Long-term graph storage</a:t>
            </a:r>
          </a:p>
          <a:p>
            <a:pPr marL="285750" indent="-285750">
              <a:buFont typeface="Arial" panose="020B0604020202020204" pitchFamily="34" charset="0"/>
              <a:buChar char="•"/>
            </a:pPr>
            <a:r>
              <a:rPr lang="en-US" b="1" dirty="0">
                <a:solidFill>
                  <a:schemeClr val="tx1">
                    <a:lumMod val="50000"/>
                  </a:schemeClr>
                </a:solidFill>
              </a:rPr>
              <a:t>Episodic Memory </a:t>
            </a:r>
            <a:r>
              <a:rPr lang="en-US" dirty="0">
                <a:solidFill>
                  <a:schemeClr val="tx1">
                    <a:lumMod val="50000"/>
                  </a:schemeClr>
                </a:solidFill>
              </a:rPr>
              <a:t>(</a:t>
            </a:r>
            <a:r>
              <a:rPr lang="en-US" b="1" dirty="0"/>
              <a:t>optional</a:t>
            </a:r>
            <a:r>
              <a:rPr lang="en-US" dirty="0"/>
              <a:t>)</a:t>
            </a:r>
          </a:p>
          <a:p>
            <a:pPr marL="514350" lvl="1" indent="-285750"/>
            <a:r>
              <a:rPr lang="en-US" dirty="0"/>
              <a:t>Snapshots of Working Memory over time</a:t>
            </a:r>
          </a:p>
          <a:p>
            <a:endParaRPr lang="en-US" b="1" dirty="0"/>
          </a:p>
          <a:p>
            <a:r>
              <a:rPr lang="en-US" b="1" dirty="0"/>
              <a:t>Other</a:t>
            </a:r>
          </a:p>
          <a:p>
            <a:pPr marL="285750" indent="-285750">
              <a:buFont typeface="Arial" panose="020B0604020202020204" pitchFamily="34" charset="0"/>
              <a:buChar char="•"/>
            </a:pPr>
            <a:r>
              <a:rPr lang="en-US" b="1" dirty="0">
                <a:solidFill>
                  <a:schemeClr val="tx1">
                    <a:lumMod val="50000"/>
                  </a:schemeClr>
                </a:solidFill>
              </a:rPr>
              <a:t>Semantic Visual System </a:t>
            </a:r>
            <a:r>
              <a:rPr lang="en-US" dirty="0">
                <a:solidFill>
                  <a:schemeClr val="tx1">
                    <a:lumMod val="50000"/>
                  </a:schemeClr>
                </a:solidFill>
              </a:rPr>
              <a:t>(</a:t>
            </a:r>
            <a:r>
              <a:rPr lang="en-US" b="1" dirty="0">
                <a:solidFill>
                  <a:schemeClr val="tx1">
                    <a:lumMod val="50000"/>
                  </a:schemeClr>
                </a:solidFill>
              </a:rPr>
              <a:t>optional</a:t>
            </a:r>
            <a:r>
              <a:rPr lang="en-US" dirty="0">
                <a:solidFill>
                  <a:schemeClr val="tx1">
                    <a:lumMod val="50000"/>
                  </a:schemeClr>
                </a:solidFill>
              </a:rPr>
              <a:t>)</a:t>
            </a:r>
          </a:p>
          <a:p>
            <a:pPr marL="514350" lvl="1" indent="-285750"/>
            <a:r>
              <a:rPr lang="en-US" dirty="0"/>
              <a:t>Converts 3D input into symbolic graph input</a:t>
            </a:r>
          </a:p>
          <a:p>
            <a:pPr marL="514350" lvl="1" indent="-285750"/>
            <a:r>
              <a:rPr lang="en-US" dirty="0"/>
              <a:t>Allows agent to control focus of perception</a:t>
            </a:r>
          </a:p>
        </p:txBody>
      </p:sp>
      <p:pic>
        <p:nvPicPr>
          <p:cNvPr id="2" name="Picture 2">
            <a:extLst>
              <a:ext uri="{FF2B5EF4-FFF2-40B4-BE49-F238E27FC236}">
                <a16:creationId xmlns:a16="http://schemas.microsoft.com/office/drawing/2014/main" id="{BE28FBE5-09F8-5A27-74B3-122969F74C2F}"/>
              </a:ext>
            </a:extLst>
          </p:cNvPr>
          <p:cNvPicPr>
            <a:picLocks noChangeAspect="1" noChangeArrowheads="1"/>
          </p:cNvPicPr>
          <p:nvPr/>
        </p:nvPicPr>
        <p:blipFill>
          <a:blip r:embed="rId2" cstate="print"/>
          <a:srcRect/>
          <a:stretch>
            <a:fillRect/>
          </a:stretch>
        </p:blipFill>
        <p:spPr bwMode="auto">
          <a:xfrm>
            <a:off x="5650260" y="707988"/>
            <a:ext cx="6317512" cy="4810432"/>
          </a:xfrm>
          <a:prstGeom prst="rect">
            <a:avLst/>
          </a:prstGeom>
          <a:noFill/>
          <a:ln w="9525">
            <a:noFill/>
            <a:miter lim="800000"/>
            <a:headEnd/>
            <a:tailEnd/>
          </a:ln>
        </p:spPr>
      </p:pic>
      <p:sp>
        <p:nvSpPr>
          <p:cNvPr id="3" name="Rounded Rectangle 2">
            <a:extLst>
              <a:ext uri="{FF2B5EF4-FFF2-40B4-BE49-F238E27FC236}">
                <a16:creationId xmlns:a16="http://schemas.microsoft.com/office/drawing/2014/main" id="{9825F51E-ACB8-CF94-D807-AD0476F09ECC}"/>
              </a:ext>
            </a:extLst>
          </p:cNvPr>
          <p:cNvSpPr/>
          <p:nvPr/>
        </p:nvSpPr>
        <p:spPr bwMode="gray">
          <a:xfrm>
            <a:off x="5840361" y="1179871"/>
            <a:ext cx="1903693" cy="1563329"/>
          </a:xfrm>
          <a:prstGeom prst="roundRect">
            <a:avLst>
              <a:gd name="adj" fmla="val 10469"/>
            </a:avLst>
          </a:prstGeom>
          <a:noFill/>
          <a:ln w="57150" cap="rnd">
            <a:solidFill>
              <a:srgbClr val="92D05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4" name="Rounded Rectangle 3">
            <a:extLst>
              <a:ext uri="{FF2B5EF4-FFF2-40B4-BE49-F238E27FC236}">
                <a16:creationId xmlns:a16="http://schemas.microsoft.com/office/drawing/2014/main" id="{DBC9FCAC-56E5-B2A6-2D7D-B422F22E7C51}"/>
              </a:ext>
            </a:extLst>
          </p:cNvPr>
          <p:cNvSpPr/>
          <p:nvPr/>
        </p:nvSpPr>
        <p:spPr bwMode="gray">
          <a:xfrm>
            <a:off x="6096000" y="3923072"/>
            <a:ext cx="3657600" cy="983226"/>
          </a:xfrm>
          <a:prstGeom prst="roundRect">
            <a:avLst>
              <a:gd name="adj" fmla="val 10469"/>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9" name="Rounded Rectangle 8">
            <a:extLst>
              <a:ext uri="{FF2B5EF4-FFF2-40B4-BE49-F238E27FC236}">
                <a16:creationId xmlns:a16="http://schemas.microsoft.com/office/drawing/2014/main" id="{95197B56-662A-4C02-99CE-B8FAFBBFE3A6}"/>
              </a:ext>
            </a:extLst>
          </p:cNvPr>
          <p:cNvSpPr/>
          <p:nvPr/>
        </p:nvSpPr>
        <p:spPr bwMode="gray">
          <a:xfrm>
            <a:off x="9930581" y="1220761"/>
            <a:ext cx="1828799" cy="863677"/>
          </a:xfrm>
          <a:prstGeom prst="roundRect">
            <a:avLst>
              <a:gd name="adj" fmla="val 10469"/>
            </a:avLst>
          </a:prstGeom>
          <a:noFill/>
          <a:ln w="57150" cap="rnd">
            <a:solidFill>
              <a:srgbClr val="A32A2E"/>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0" name="Rounded Rectangle 9">
            <a:extLst>
              <a:ext uri="{FF2B5EF4-FFF2-40B4-BE49-F238E27FC236}">
                <a16:creationId xmlns:a16="http://schemas.microsoft.com/office/drawing/2014/main" id="{4E261469-48ED-AEC4-CB66-BD9AECB17F54}"/>
              </a:ext>
            </a:extLst>
          </p:cNvPr>
          <p:cNvSpPr/>
          <p:nvPr/>
        </p:nvSpPr>
        <p:spPr bwMode="gray">
          <a:xfrm>
            <a:off x="7963651" y="1220761"/>
            <a:ext cx="1828799" cy="863677"/>
          </a:xfrm>
          <a:prstGeom prst="roundRect">
            <a:avLst>
              <a:gd name="adj" fmla="val 10469"/>
            </a:avLst>
          </a:prstGeom>
          <a:noFill/>
          <a:ln w="57150" cap="rnd">
            <a:solidFill>
              <a:srgbClr val="F5B7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8" name="Rectangle 7">
            <a:extLst>
              <a:ext uri="{FF2B5EF4-FFF2-40B4-BE49-F238E27FC236}">
                <a16:creationId xmlns:a16="http://schemas.microsoft.com/office/drawing/2014/main" id="{07EE8CEB-BC23-93D2-C0B5-9F89262AC2A8}"/>
              </a:ext>
            </a:extLst>
          </p:cNvPr>
          <p:cNvSpPr/>
          <p:nvPr/>
        </p:nvSpPr>
        <p:spPr bwMode="gray">
          <a:xfrm>
            <a:off x="7834964" y="1220760"/>
            <a:ext cx="4132808" cy="1372152"/>
          </a:xfrm>
          <a:prstGeom prst="rect">
            <a:avLst/>
          </a:prstGeom>
          <a:solidFill>
            <a:schemeClr val="bg1">
              <a:alpha val="75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1" name="Rectangle 10">
            <a:extLst>
              <a:ext uri="{FF2B5EF4-FFF2-40B4-BE49-F238E27FC236}">
                <a16:creationId xmlns:a16="http://schemas.microsoft.com/office/drawing/2014/main" id="{05DCA04E-B577-00B7-689B-3576416F0841}"/>
              </a:ext>
            </a:extLst>
          </p:cNvPr>
          <p:cNvSpPr/>
          <p:nvPr/>
        </p:nvSpPr>
        <p:spPr bwMode="gray">
          <a:xfrm>
            <a:off x="6015789" y="3881228"/>
            <a:ext cx="5222482" cy="1063570"/>
          </a:xfrm>
          <a:prstGeom prst="rect">
            <a:avLst/>
          </a:prstGeom>
          <a:solidFill>
            <a:schemeClr val="bg1">
              <a:alpha val="75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5" name="Rounded Rectangle 4">
            <a:extLst>
              <a:ext uri="{FF2B5EF4-FFF2-40B4-BE49-F238E27FC236}">
                <a16:creationId xmlns:a16="http://schemas.microsoft.com/office/drawing/2014/main" id="{36879B5C-0FDD-F263-5B92-AC07E6C958FD}"/>
              </a:ext>
            </a:extLst>
          </p:cNvPr>
          <p:cNvSpPr/>
          <p:nvPr/>
        </p:nvSpPr>
        <p:spPr bwMode="gray">
          <a:xfrm>
            <a:off x="6400799" y="2645942"/>
            <a:ext cx="4837472" cy="1224100"/>
          </a:xfrm>
          <a:prstGeom prst="roundRect">
            <a:avLst>
              <a:gd name="adj" fmla="val 10469"/>
            </a:avLst>
          </a:prstGeom>
          <a:noFill/>
          <a:ln w="57150" cap="rnd">
            <a:solidFill>
              <a:srgbClr val="00B0F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2" name="Rectangle 11">
            <a:extLst>
              <a:ext uri="{FF2B5EF4-FFF2-40B4-BE49-F238E27FC236}">
                <a16:creationId xmlns:a16="http://schemas.microsoft.com/office/drawing/2014/main" id="{80C2C2EB-B031-D063-15BA-3990015DD6EF}"/>
              </a:ext>
            </a:extLst>
          </p:cNvPr>
          <p:cNvSpPr/>
          <p:nvPr/>
        </p:nvSpPr>
        <p:spPr bwMode="gray">
          <a:xfrm>
            <a:off x="457199" y="3429000"/>
            <a:ext cx="4817792" cy="2561302"/>
          </a:xfrm>
          <a:prstGeom prst="rect">
            <a:avLst/>
          </a:prstGeom>
          <a:solidFill>
            <a:schemeClr val="bg1">
              <a:alpha val="9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3200" b="1" i="0" u="none" baseline="0" dirty="0">
                <a:solidFill>
                  <a:schemeClr val="tx2"/>
                </a:solidFill>
              </a:rPr>
              <a:t>This course will focus on </a:t>
            </a:r>
            <a:r>
              <a:rPr lang="en-US" sz="3200" b="1" i="0" u="none" baseline="0" dirty="0">
                <a:solidFill>
                  <a:srgbClr val="00B050"/>
                </a:solidFill>
              </a:rPr>
              <a:t>Procedural Memory  </a:t>
            </a:r>
            <a:r>
              <a:rPr lang="en-US" sz="3200" b="1" i="0" u="none" baseline="0" dirty="0">
                <a:solidFill>
                  <a:schemeClr val="tx2"/>
                </a:solidFill>
              </a:rPr>
              <a:t>and </a:t>
            </a:r>
            <a:r>
              <a:rPr lang="en-US" sz="3200" b="1" i="0" u="none" baseline="0" dirty="0">
                <a:solidFill>
                  <a:srgbClr val="00B0F0"/>
                </a:solidFill>
              </a:rPr>
              <a:t>Working Memory</a:t>
            </a:r>
          </a:p>
        </p:txBody>
      </p:sp>
    </p:spTree>
    <p:extLst>
      <p:ext uri="{BB962C8B-B14F-4D97-AF65-F5344CB8AC3E}">
        <p14:creationId xmlns:p14="http://schemas.microsoft.com/office/powerpoint/2010/main" val="2631358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14887F-7603-5FEB-B325-931A29664103}"/>
              </a:ext>
            </a:extLst>
          </p:cNvPr>
          <p:cNvSpPr>
            <a:spLocks noGrp="1"/>
          </p:cNvSpPr>
          <p:nvPr>
            <p:ph type="title"/>
          </p:nvPr>
        </p:nvSpPr>
        <p:spPr/>
        <p:txBody>
          <a:bodyPr/>
          <a:lstStyle/>
          <a:p>
            <a:r>
              <a:rPr lang="en-US" dirty="0"/>
              <a:t>Modern Soar as an Application</a:t>
            </a:r>
          </a:p>
        </p:txBody>
      </p:sp>
      <p:sp>
        <p:nvSpPr>
          <p:cNvPr id="2" name="Content Placeholder 1">
            <a:extLst>
              <a:ext uri="{FF2B5EF4-FFF2-40B4-BE49-F238E27FC236}">
                <a16:creationId xmlns:a16="http://schemas.microsoft.com/office/drawing/2014/main" id="{DA402B50-600E-1853-3642-1907AC17F8B3}"/>
              </a:ext>
            </a:extLst>
          </p:cNvPr>
          <p:cNvSpPr>
            <a:spLocks noGrp="1"/>
          </p:cNvSpPr>
          <p:nvPr>
            <p:ph idx="1"/>
          </p:nvPr>
        </p:nvSpPr>
        <p:spPr/>
        <p:txBody>
          <a:bodyPr/>
          <a:lstStyle/>
          <a:p>
            <a:r>
              <a:rPr lang="en-US" dirty="0"/>
              <a:t>Single C++ executable</a:t>
            </a:r>
          </a:p>
          <a:p>
            <a:pPr marL="285750" indent="-285750">
              <a:buFont typeface="Arial" panose="020B0604020202020204" pitchFamily="34" charset="0"/>
              <a:buChar char="•"/>
            </a:pPr>
            <a:r>
              <a:rPr lang="en-US" dirty="0"/>
              <a:t>Lightweight – can run on old smartphone, can run on large cluster </a:t>
            </a:r>
          </a:p>
          <a:p>
            <a:pPr marL="514350" lvl="1" indent="-285750"/>
            <a:r>
              <a:rPr lang="en-US" dirty="0"/>
              <a:t>(more complex processing possible with greater resources)</a:t>
            </a:r>
          </a:p>
          <a:p>
            <a:pPr marL="514350" lvl="1" indent="-285750"/>
            <a:r>
              <a:rPr lang="en-US" dirty="0"/>
              <a:t>Soft limit of 50 msec per I/O cycle (usually much less than that)</a:t>
            </a:r>
          </a:p>
          <a:p>
            <a:pPr marL="285750" indent="-285750">
              <a:buFont typeface="Arial" panose="020B0604020202020204" pitchFamily="34" charset="0"/>
              <a:buChar char="•"/>
            </a:pPr>
            <a:r>
              <a:rPr lang="en-US" dirty="0"/>
              <a:t>Single-threaded</a:t>
            </a:r>
          </a:p>
          <a:p>
            <a:endParaRPr lang="en-US" dirty="0"/>
          </a:p>
          <a:p>
            <a:r>
              <a:rPr lang="en-US" dirty="0"/>
              <a:t>Has API libraries for other common languages (built using SWIG)</a:t>
            </a:r>
          </a:p>
          <a:p>
            <a:pPr marL="285750" indent="-285750">
              <a:buFont typeface="Arial" panose="020B0604020202020204" pitchFamily="34" charset="0"/>
              <a:buChar char="•"/>
            </a:pPr>
            <a:r>
              <a:rPr lang="en-US" dirty="0"/>
              <a:t>Java</a:t>
            </a:r>
          </a:p>
          <a:p>
            <a:pPr marL="285750" indent="-285750">
              <a:buFont typeface="Arial" panose="020B0604020202020204" pitchFamily="34" charset="0"/>
              <a:buChar char="•"/>
            </a:pPr>
            <a:r>
              <a:rPr lang="en-US" dirty="0"/>
              <a:t>Python</a:t>
            </a:r>
          </a:p>
          <a:p>
            <a:pPr marL="285750" indent="-285750">
              <a:buFont typeface="Arial" panose="020B0604020202020204" pitchFamily="34" charset="0"/>
              <a:buChar char="•"/>
            </a:pPr>
            <a:r>
              <a:rPr lang="en-US" dirty="0"/>
              <a:t>C#</a:t>
            </a:r>
          </a:p>
          <a:p>
            <a:pPr marL="285750" indent="-285750">
              <a:buFont typeface="Arial" panose="020B0604020202020204" pitchFamily="34" charset="0"/>
              <a:buChar char="•"/>
            </a:pPr>
            <a:r>
              <a:rPr lang="en-US" dirty="0" err="1"/>
              <a:t>Tcl</a:t>
            </a:r>
            <a:endParaRPr lang="en-US" dirty="0"/>
          </a:p>
        </p:txBody>
      </p:sp>
    </p:spTree>
    <p:extLst>
      <p:ext uri="{BB962C8B-B14F-4D97-AF65-F5344CB8AC3E}">
        <p14:creationId xmlns:p14="http://schemas.microsoft.com/office/powerpoint/2010/main" val="2805731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62C5B81-84F4-3820-69BC-9D5C1E702DF7}"/>
              </a:ext>
            </a:extLst>
          </p:cNvPr>
          <p:cNvSpPr>
            <a:spLocks noGrp="1"/>
          </p:cNvSpPr>
          <p:nvPr>
            <p:ph type="title"/>
          </p:nvPr>
        </p:nvSpPr>
        <p:spPr/>
        <p:txBody>
          <a:bodyPr/>
          <a:lstStyle/>
          <a:p>
            <a:r>
              <a:rPr lang="en-US" dirty="0"/>
              <a:t>Course Design</a:t>
            </a:r>
          </a:p>
        </p:txBody>
      </p:sp>
      <p:sp>
        <p:nvSpPr>
          <p:cNvPr id="7" name="Content Placeholder 6">
            <a:extLst>
              <a:ext uri="{FF2B5EF4-FFF2-40B4-BE49-F238E27FC236}">
                <a16:creationId xmlns:a16="http://schemas.microsoft.com/office/drawing/2014/main" id="{9CF559C8-69FA-1F42-2554-0A7C2F4E2968}"/>
              </a:ext>
            </a:extLst>
          </p:cNvPr>
          <p:cNvSpPr>
            <a:spLocks noGrp="1"/>
          </p:cNvSpPr>
          <p:nvPr>
            <p:ph idx="1"/>
          </p:nvPr>
        </p:nvSpPr>
        <p:spPr/>
        <p:txBody>
          <a:bodyPr>
            <a:normAutofit fontScale="92500" lnSpcReduction="10000"/>
          </a:bodyPr>
          <a:lstStyle/>
          <a:p>
            <a:r>
              <a:rPr lang="en-US" dirty="0"/>
              <a:t>This course has one main objective:</a:t>
            </a:r>
          </a:p>
          <a:p>
            <a:pPr marL="285750" indent="-285750">
              <a:buFont typeface="Arial" panose="020B0604020202020204" pitchFamily="34" charset="0"/>
              <a:buChar char="•"/>
            </a:pPr>
            <a:r>
              <a:rPr lang="en-US" dirty="0"/>
              <a:t>To equip you to be capable of programming and maintaining a Soar application </a:t>
            </a:r>
          </a:p>
          <a:p>
            <a:endParaRPr lang="en-US" dirty="0"/>
          </a:p>
          <a:p>
            <a:r>
              <a:rPr lang="en-US" dirty="0"/>
              <a:t>In this course, you will build a basic </a:t>
            </a:r>
            <a:r>
              <a:rPr lang="en-US" i="1" dirty="0"/>
              <a:t>Supplier Sorting </a:t>
            </a:r>
            <a:r>
              <a:rPr lang="en-US" dirty="0"/>
              <a:t>agent</a:t>
            </a:r>
          </a:p>
          <a:p>
            <a:pPr marL="342900" indent="-342900">
              <a:buFont typeface="Arial" panose="020B0604020202020204" pitchFamily="34" charset="0"/>
              <a:buChar char="•"/>
            </a:pPr>
            <a:r>
              <a:rPr lang="en-US" dirty="0"/>
              <a:t>See the </a:t>
            </a:r>
            <a:r>
              <a:rPr lang="en-US" i="1" dirty="0"/>
              <a:t>ProblemOverview.pdf</a:t>
            </a:r>
            <a:r>
              <a:rPr lang="en-US" dirty="0"/>
              <a:t> document for a description of the problem</a:t>
            </a:r>
          </a:p>
          <a:p>
            <a:pPr marL="342900" indent="-342900">
              <a:buFont typeface="Arial" panose="020B0604020202020204" pitchFamily="34" charset="0"/>
              <a:buChar char="•"/>
            </a:pPr>
            <a:r>
              <a:rPr lang="en-US" dirty="0"/>
              <a:t>Each lesson in this course builds on the previous lesson to gradually build up the agent from scratch into production-ready code.</a:t>
            </a:r>
          </a:p>
          <a:p>
            <a:endParaRPr lang="en-US" dirty="0"/>
          </a:p>
          <a:p>
            <a:r>
              <a:rPr lang="en-US" dirty="0"/>
              <a:t>After completing this course, you will be able to build and maintain Soar agents on your own!</a:t>
            </a:r>
          </a:p>
          <a:p>
            <a:endParaRPr lang="en-US" dirty="0"/>
          </a:p>
          <a:p>
            <a:r>
              <a:rPr lang="en-US" dirty="0"/>
              <a:t>This course only covers the basics.</a:t>
            </a:r>
          </a:p>
          <a:p>
            <a:pPr marL="285750" indent="-285750">
              <a:buFont typeface="Arial" panose="020B0604020202020204" pitchFamily="34" charset="0"/>
              <a:buChar char="•"/>
            </a:pPr>
            <a:r>
              <a:rPr lang="en-US" dirty="0"/>
              <a:t>It won’t teach advanced capabilities such as learning (Chunking, RL, </a:t>
            </a:r>
            <a:r>
              <a:rPr lang="en-US" dirty="0" err="1"/>
              <a:t>SMem</a:t>
            </a:r>
            <a:r>
              <a:rPr lang="en-US" dirty="0"/>
              <a:t>, </a:t>
            </a:r>
            <a:r>
              <a:rPr lang="en-US" dirty="0" err="1"/>
              <a:t>EpMem</a:t>
            </a:r>
            <a:r>
              <a:rPr lang="en-US" dirty="0"/>
              <a:t>, etc.)</a:t>
            </a:r>
          </a:p>
          <a:p>
            <a:pPr marL="285750" indent="-285750">
              <a:buFont typeface="Arial" panose="020B0604020202020204" pitchFamily="34" charset="0"/>
              <a:buChar char="•"/>
            </a:pPr>
            <a:r>
              <a:rPr lang="en-US" dirty="0"/>
              <a:t>But once you are comfortable with Soar basics, check the Soar Manual to learn more!</a:t>
            </a:r>
          </a:p>
        </p:txBody>
      </p:sp>
    </p:spTree>
    <p:extLst>
      <p:ext uri="{BB962C8B-B14F-4D97-AF65-F5344CB8AC3E}">
        <p14:creationId xmlns:p14="http://schemas.microsoft.com/office/powerpoint/2010/main" val="401905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C7C36D-9917-7322-DFB9-48D653135761}"/>
              </a:ext>
            </a:extLst>
          </p:cNvPr>
          <p:cNvSpPr>
            <a:spLocks noGrp="1"/>
          </p:cNvSpPr>
          <p:nvPr>
            <p:ph type="title"/>
          </p:nvPr>
        </p:nvSpPr>
        <p:spPr/>
        <p:txBody>
          <a:bodyPr/>
          <a:lstStyle/>
          <a:p>
            <a:r>
              <a:rPr lang="en-US" dirty="0"/>
              <a:t>How Does Soar Fit Into Software?</a:t>
            </a:r>
          </a:p>
        </p:txBody>
      </p:sp>
      <p:sp>
        <p:nvSpPr>
          <p:cNvPr id="2" name="Content Placeholder 1">
            <a:extLst>
              <a:ext uri="{FF2B5EF4-FFF2-40B4-BE49-F238E27FC236}">
                <a16:creationId xmlns:a16="http://schemas.microsoft.com/office/drawing/2014/main" id="{EDCD6658-25FD-B665-BFCB-C2A3D7246BBF}"/>
              </a:ext>
            </a:extLst>
          </p:cNvPr>
          <p:cNvSpPr>
            <a:spLocks noGrp="1"/>
          </p:cNvSpPr>
          <p:nvPr>
            <p:ph idx="1"/>
          </p:nvPr>
        </p:nvSpPr>
        <p:spPr>
          <a:xfrm>
            <a:off x="1524000" y="1557210"/>
            <a:ext cx="9601200" cy="1121511"/>
          </a:xfrm>
        </p:spPr>
        <p:txBody>
          <a:bodyPr>
            <a:normAutofit/>
          </a:bodyPr>
          <a:lstStyle/>
          <a:p>
            <a:r>
              <a:rPr lang="en-US" dirty="0"/>
              <a:t>Call Soar run methods from interfacing application</a:t>
            </a:r>
          </a:p>
          <a:p>
            <a:r>
              <a:rPr lang="en-US" dirty="0"/>
              <a:t>Can use event listeners</a:t>
            </a:r>
          </a:p>
          <a:p>
            <a:r>
              <a:rPr lang="en-US" dirty="0"/>
              <a:t>(We’ll cover this in more detail later in the course.)</a:t>
            </a:r>
          </a:p>
        </p:txBody>
      </p:sp>
      <p:grpSp>
        <p:nvGrpSpPr>
          <p:cNvPr id="4" name="Group 3">
            <a:extLst>
              <a:ext uri="{FF2B5EF4-FFF2-40B4-BE49-F238E27FC236}">
                <a16:creationId xmlns:a16="http://schemas.microsoft.com/office/drawing/2014/main" id="{B829926D-8075-7182-2A55-8A78CD53A9DE}"/>
              </a:ext>
            </a:extLst>
          </p:cNvPr>
          <p:cNvGrpSpPr/>
          <p:nvPr/>
        </p:nvGrpSpPr>
        <p:grpSpPr>
          <a:xfrm>
            <a:off x="1435509" y="2803693"/>
            <a:ext cx="9601200" cy="3498668"/>
            <a:chOff x="0" y="-26453"/>
            <a:chExt cx="9041855" cy="2889823"/>
          </a:xfrm>
        </p:grpSpPr>
        <p:sp>
          <p:nvSpPr>
            <p:cNvPr id="5" name="Rectangle 4">
              <a:extLst>
                <a:ext uri="{FF2B5EF4-FFF2-40B4-BE49-F238E27FC236}">
                  <a16:creationId xmlns:a16="http://schemas.microsoft.com/office/drawing/2014/main" id="{15413F73-D101-AE3F-B95C-4059EF4B4EE0}"/>
                </a:ext>
              </a:extLst>
            </p:cNvPr>
            <p:cNvSpPr/>
            <p:nvPr/>
          </p:nvSpPr>
          <p:spPr>
            <a:xfrm>
              <a:off x="0" y="332358"/>
              <a:ext cx="2175642" cy="1975846"/>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lgn="ctr">
                <a:spcBef>
                  <a:spcPts val="0"/>
                </a:spcBef>
                <a:spcAft>
                  <a:spcPts val="0"/>
                </a:spcAft>
              </a:pPr>
              <a:r>
                <a:rPr lang="en-US" sz="1400" b="1" kern="1200">
                  <a:solidFill>
                    <a:srgbClr val="FFFFFF"/>
                  </a:solidFill>
                  <a:effectLst/>
                  <a:ea typeface="Calibri" panose="020F0502020204030204" pitchFamily="34" charset="0"/>
                  <a:cs typeface="Times New Roman" panose="02020603050405020304" pitchFamily="18" charset="0"/>
                </a:rPr>
                <a:t>Application</a:t>
              </a:r>
              <a:endParaRPr lang="en-US" sz="120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5F245CFC-3C93-FFDE-02E3-46DF26DB30E6}"/>
                </a:ext>
              </a:extLst>
            </p:cNvPr>
            <p:cNvSpPr/>
            <p:nvPr/>
          </p:nvSpPr>
          <p:spPr>
            <a:xfrm>
              <a:off x="2607643" y="332213"/>
              <a:ext cx="1303347" cy="2368732"/>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lgn="ctr">
                <a:spcBef>
                  <a:spcPts val="0"/>
                </a:spcBef>
                <a:spcAft>
                  <a:spcPts val="0"/>
                </a:spcAft>
              </a:pPr>
              <a:r>
                <a:rPr lang="en-US" sz="1400" b="1" kern="1200">
                  <a:solidFill>
                    <a:srgbClr val="FFFFFF"/>
                  </a:solidFill>
                  <a:effectLst/>
                  <a:ea typeface="Calibri" panose="020F0502020204030204" pitchFamily="34" charset="0"/>
                  <a:cs typeface="Times New Roman" panose="02020603050405020304" pitchFamily="18" charset="0"/>
                </a:rPr>
                <a:t>Soar Agent</a:t>
              </a:r>
              <a:endParaRPr lang="en-US" sz="120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FBF9F9B9-42A5-124F-F7C9-FD1190FC177C}"/>
                </a:ext>
              </a:extLst>
            </p:cNvPr>
            <p:cNvSpPr/>
            <p:nvPr/>
          </p:nvSpPr>
          <p:spPr>
            <a:xfrm>
              <a:off x="84082" y="826824"/>
              <a:ext cx="2002219" cy="1397876"/>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bIns="0" rtlCol="0" anchor="ctr"/>
            <a:lstStyle/>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loop:</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kern="1200" dirty="0" err="1">
                  <a:solidFill>
                    <a:srgbClr val="FFFFFF"/>
                  </a:solidFill>
                  <a:effectLst/>
                  <a:ea typeface="Calibri" panose="020F0502020204030204" pitchFamily="34" charset="0"/>
                  <a:cs typeface="Times New Roman" panose="02020603050405020304" pitchFamily="18" charset="0"/>
                </a:rPr>
                <a:t>process_stuff</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kern="1200" dirty="0" err="1">
                  <a:solidFill>
                    <a:srgbClr val="FFFFFF"/>
                  </a:solidFill>
                  <a:effectLst/>
                  <a:ea typeface="Calibri" panose="020F0502020204030204" pitchFamily="34" charset="0"/>
                  <a:cs typeface="Times New Roman" panose="02020603050405020304" pitchFamily="18" charset="0"/>
                </a:rPr>
                <a:t>update_input</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kern="1200" dirty="0" err="1">
                  <a:solidFill>
                    <a:srgbClr val="FFFFFF"/>
                  </a:solidFill>
                  <a:effectLst/>
                  <a:ea typeface="Calibri" panose="020F0502020204030204" pitchFamily="34" charset="0"/>
                  <a:cs typeface="Times New Roman" panose="02020603050405020304" pitchFamily="18" charset="0"/>
                </a:rPr>
                <a:t>run_agent</a:t>
              </a:r>
              <a:r>
                <a:rPr lang="en-US" sz="1600" kern="1200" dirty="0">
                  <a:solidFill>
                    <a:srgbClr val="FFFFFF"/>
                  </a:solidFill>
                  <a:effectLst/>
                  <a:ea typeface="Calibri" panose="020F0502020204030204" pitchFamily="34" charset="0"/>
                  <a:cs typeface="Times New Roman" panose="02020603050405020304" pitchFamily="18" charset="0"/>
                </a:rPr>
                <a:t>(1)</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kern="1200" dirty="0" err="1">
                  <a:solidFill>
                    <a:srgbClr val="FFFFFF"/>
                  </a:solidFill>
                  <a:effectLst/>
                  <a:ea typeface="Calibri" panose="020F0502020204030204" pitchFamily="34" charset="0"/>
                  <a:cs typeface="Times New Roman" panose="02020603050405020304" pitchFamily="18" charset="0"/>
                </a:rPr>
                <a:t>collect_output</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41B69FF8-9475-85F8-707F-B45B341DDFC2}"/>
                </a:ext>
              </a:extLst>
            </p:cNvPr>
            <p:cNvSpPr/>
            <p:nvPr/>
          </p:nvSpPr>
          <p:spPr>
            <a:xfrm>
              <a:off x="2758963" y="2035090"/>
              <a:ext cx="998483" cy="546961"/>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marL="0" marR="0" algn="ctr">
                <a:spcBef>
                  <a:spcPts val="0"/>
                </a:spcBef>
                <a:spcAft>
                  <a:spcPts val="0"/>
                </a:spcAft>
              </a:pPr>
              <a:r>
                <a:rPr lang="en-US" sz="1600" kern="1200">
                  <a:solidFill>
                    <a:srgbClr val="FFFFFF"/>
                  </a:solidFill>
                  <a:effectLst/>
                  <a:ea typeface="Calibri" panose="020F0502020204030204" pitchFamily="34" charset="0"/>
                  <a:cs typeface="Times New Roman" panose="02020603050405020304" pitchFamily="18" charset="0"/>
                </a:rPr>
                <a:t>Send Output</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517F669F-0BB8-D5EF-0839-A7CC5D875942}"/>
                </a:ext>
              </a:extLst>
            </p:cNvPr>
            <p:cNvSpPr/>
            <p:nvPr/>
          </p:nvSpPr>
          <p:spPr>
            <a:xfrm>
              <a:off x="2758963" y="1492494"/>
              <a:ext cx="998483" cy="346841"/>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marL="0" marR="0" algn="ctr">
                <a:spcBef>
                  <a:spcPts val="0"/>
                </a:spcBef>
                <a:spcAft>
                  <a:spcPts val="0"/>
                </a:spcAft>
              </a:pPr>
              <a:r>
                <a:rPr lang="en-US" sz="1600" kern="1200">
                  <a:solidFill>
                    <a:srgbClr val="FFFFFF"/>
                  </a:solidFill>
                  <a:effectLst/>
                  <a:ea typeface="Calibri" panose="020F0502020204030204" pitchFamily="34" charset="0"/>
                  <a:cs typeface="Times New Roman" panose="02020603050405020304" pitchFamily="18" charset="0"/>
                </a:rPr>
                <a:t>Decision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9A3E5091-B2F2-01D8-D9EF-FE2847349E91}"/>
                </a:ext>
              </a:extLst>
            </p:cNvPr>
            <p:cNvCxnSpPr>
              <a:cxnSpLocks/>
              <a:stCxn id="19" idx="2"/>
              <a:endCxn id="9" idx="0"/>
            </p:cNvCxnSpPr>
            <p:nvPr/>
          </p:nvCxnSpPr>
          <p:spPr>
            <a:xfrm>
              <a:off x="3258205" y="1302808"/>
              <a:ext cx="0" cy="1896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84173E1-FCC2-C8D8-C368-AAA8C8E8A427}"/>
                </a:ext>
              </a:extLst>
            </p:cNvPr>
            <p:cNvCxnSpPr>
              <a:cxnSpLocks/>
              <a:stCxn id="9" idx="2"/>
              <a:endCxn id="8" idx="0"/>
            </p:cNvCxnSpPr>
            <p:nvPr/>
          </p:nvCxnSpPr>
          <p:spPr>
            <a:xfrm>
              <a:off x="3258205" y="1839335"/>
              <a:ext cx="0" cy="1957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156E7CB-DCBB-241D-16FF-901391C92D20}"/>
                </a:ext>
              </a:extLst>
            </p:cNvPr>
            <p:cNvCxnSpPr>
              <a:cxnSpLocks/>
              <a:stCxn id="8" idx="1"/>
            </p:cNvCxnSpPr>
            <p:nvPr/>
          </p:nvCxnSpPr>
          <p:spPr>
            <a:xfrm flipH="1" flipV="1">
              <a:off x="1849821" y="1909390"/>
              <a:ext cx="909142" cy="399181"/>
            </a:xfrm>
            <a:prstGeom prst="straightConnector1">
              <a:avLst/>
            </a:prstGeom>
            <a:ln w="57150">
              <a:solidFill>
                <a:srgbClr val="FFC000"/>
              </a:solidFill>
              <a:prstDash val="sysDot"/>
              <a:headEnd type="oval"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E94F1AF-805A-75AA-886B-50B2708CA21C}"/>
                </a:ext>
              </a:extLst>
            </p:cNvPr>
            <p:cNvSpPr/>
            <p:nvPr/>
          </p:nvSpPr>
          <p:spPr>
            <a:xfrm>
              <a:off x="4820129" y="332358"/>
              <a:ext cx="2298358" cy="2531012"/>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lgn="ctr">
                <a:spcBef>
                  <a:spcPts val="0"/>
                </a:spcBef>
                <a:spcAft>
                  <a:spcPts val="0"/>
                </a:spcAft>
              </a:pPr>
              <a:r>
                <a:rPr lang="en-US" sz="1400" b="1" kern="1200">
                  <a:solidFill>
                    <a:srgbClr val="FFFFFF"/>
                  </a:solidFill>
                  <a:effectLst/>
                  <a:ea typeface="Calibri" panose="020F0502020204030204" pitchFamily="34" charset="0"/>
                  <a:cs typeface="Times New Roman" panose="02020603050405020304" pitchFamily="18" charset="0"/>
                </a:rPr>
                <a:t>Application</a:t>
              </a:r>
              <a:endParaRPr lang="en-US" sz="120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23455D99-2F86-929D-7764-1F10045E0896}"/>
                </a:ext>
              </a:extLst>
            </p:cNvPr>
            <p:cNvSpPr/>
            <p:nvPr/>
          </p:nvSpPr>
          <p:spPr>
            <a:xfrm>
              <a:off x="7528363" y="332284"/>
              <a:ext cx="1513492" cy="2427863"/>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lgn="ctr">
                <a:spcBef>
                  <a:spcPts val="0"/>
                </a:spcBef>
                <a:spcAft>
                  <a:spcPts val="0"/>
                </a:spcAft>
              </a:pPr>
              <a:r>
                <a:rPr lang="en-US" sz="1400" b="1" kern="1200">
                  <a:solidFill>
                    <a:srgbClr val="FFFFFF"/>
                  </a:solidFill>
                  <a:effectLst/>
                  <a:ea typeface="Calibri" panose="020F0502020204030204" pitchFamily="34" charset="0"/>
                  <a:cs typeface="Times New Roman" panose="02020603050405020304" pitchFamily="18" charset="0"/>
                </a:rPr>
                <a:t>Soar Agent</a:t>
              </a:r>
              <a:endParaRPr lang="en-US" sz="120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927E08DC-4915-C785-7631-8F910246C6B1}"/>
                </a:ext>
              </a:extLst>
            </p:cNvPr>
            <p:cNvSpPr/>
            <p:nvPr/>
          </p:nvSpPr>
          <p:spPr>
            <a:xfrm>
              <a:off x="4906057" y="722347"/>
              <a:ext cx="2123089" cy="2037799"/>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bIns="0" rtlCol="0" anchor="t"/>
            <a:lstStyle/>
            <a:p>
              <a:pPr marL="0" marR="0">
                <a:spcBef>
                  <a:spcPts val="0"/>
                </a:spcBef>
                <a:spcAft>
                  <a:spcPts val="0"/>
                </a:spcAft>
              </a:pPr>
              <a:r>
                <a:rPr lang="en-US" sz="1600" kern="1200" dirty="0" err="1">
                  <a:solidFill>
                    <a:srgbClr val="FFFFFF"/>
                  </a:solidFill>
                  <a:effectLst/>
                  <a:ea typeface="Calibri" panose="020F0502020204030204" pitchFamily="34" charset="0"/>
                  <a:cs typeface="Times New Roman" panose="02020603050405020304" pitchFamily="18" charset="0"/>
                </a:rPr>
                <a:t>update_input</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err="1">
                  <a:solidFill>
                    <a:srgbClr val="FFFFFF"/>
                  </a:solidFill>
                  <a:effectLst/>
                  <a:ea typeface="Calibri" panose="020F0502020204030204" pitchFamily="34" charset="0"/>
                  <a:cs typeface="Times New Roman" panose="02020603050405020304" pitchFamily="18" charset="0"/>
                </a:rPr>
                <a:t>run_agent_forever</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err="1">
                  <a:solidFill>
                    <a:srgbClr val="FFFFFF"/>
                  </a:solidFill>
                  <a:effectLst/>
                  <a:ea typeface="Calibri" panose="020F0502020204030204" pitchFamily="34" charset="0"/>
                  <a:cs typeface="Times New Roman" panose="02020603050405020304" pitchFamily="18" charset="0"/>
                </a:rPr>
                <a:t>output_event</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kern="1200" dirty="0" err="1">
                  <a:solidFill>
                    <a:srgbClr val="FFFFFF"/>
                  </a:solidFill>
                  <a:effectLst/>
                  <a:ea typeface="Calibri" panose="020F0502020204030204" pitchFamily="34" charset="0"/>
                  <a:cs typeface="Times New Roman" panose="02020603050405020304" pitchFamily="18" charset="0"/>
                </a:rPr>
                <a:t>collect_output</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kern="1200" dirty="0" err="1">
                  <a:solidFill>
                    <a:srgbClr val="FFFFFF"/>
                  </a:solidFill>
                  <a:effectLst/>
                  <a:ea typeface="Calibri" panose="020F0502020204030204" pitchFamily="34" charset="0"/>
                  <a:cs typeface="Times New Roman" panose="02020603050405020304" pitchFamily="18" charset="0"/>
                </a:rPr>
                <a:t>process_stuff</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if done: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kern="1200" dirty="0" err="1">
                  <a:solidFill>
                    <a:srgbClr val="FFFFFF"/>
                  </a:solidFill>
                  <a:effectLst/>
                  <a:ea typeface="Calibri" panose="020F0502020204030204" pitchFamily="34" charset="0"/>
                  <a:cs typeface="Times New Roman" panose="02020603050405020304" pitchFamily="18" charset="0"/>
                </a:rPr>
                <a:t>stop_agent</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kern="1200" dirty="0" err="1">
                  <a:solidFill>
                    <a:srgbClr val="FFFFFF"/>
                  </a:solidFill>
                  <a:effectLst/>
                  <a:ea typeface="Calibri" panose="020F0502020204030204" pitchFamily="34" charset="0"/>
                  <a:cs typeface="Times New Roman" panose="02020603050405020304" pitchFamily="18" charset="0"/>
                </a:rPr>
                <a:t>update_input</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16" name="Straight Arrow Connector 39">
              <a:extLst>
                <a:ext uri="{FF2B5EF4-FFF2-40B4-BE49-F238E27FC236}">
                  <a16:creationId xmlns:a16="http://schemas.microsoft.com/office/drawing/2014/main" id="{7444F51A-ABAE-C925-AACE-36AF093B7E71}"/>
                </a:ext>
              </a:extLst>
            </p:cNvPr>
            <p:cNvCxnSpPr>
              <a:cxnSpLocks/>
              <a:stCxn id="21" idx="3"/>
              <a:endCxn id="25" idx="3"/>
            </p:cNvCxnSpPr>
            <p:nvPr/>
          </p:nvCxnSpPr>
          <p:spPr>
            <a:xfrm flipV="1">
              <a:off x="8700291" y="1029328"/>
              <a:ext cx="12700" cy="1279243"/>
            </a:xfrm>
            <a:prstGeom prst="bentConnector3">
              <a:avLst>
                <a:gd name="adj1" fmla="val 180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49">
              <a:extLst>
                <a:ext uri="{FF2B5EF4-FFF2-40B4-BE49-F238E27FC236}">
                  <a16:creationId xmlns:a16="http://schemas.microsoft.com/office/drawing/2014/main" id="{1C211623-762E-19A9-5036-B0FFFB95A90D}"/>
                </a:ext>
              </a:extLst>
            </p:cNvPr>
            <p:cNvSpPr txBox="1"/>
            <p:nvPr/>
          </p:nvSpPr>
          <p:spPr>
            <a:xfrm>
              <a:off x="5596653" y="-26453"/>
              <a:ext cx="2779598" cy="456702"/>
            </a:xfrm>
            <a:prstGeom prst="rect">
              <a:avLst/>
            </a:prstGeom>
            <a:noFill/>
          </p:spPr>
          <p:txBody>
            <a:bodyPr wrap="square" rtlCol="0">
              <a:noAutofit/>
            </a:bodyPr>
            <a:lstStyle/>
            <a:p>
              <a:pPr marL="0" marR="0" algn="ctr">
                <a:spcBef>
                  <a:spcPts val="0"/>
                </a:spcBef>
                <a:spcAft>
                  <a:spcPts val="0"/>
                </a:spcAft>
              </a:pPr>
              <a:r>
                <a:rPr lang="en-US" sz="24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Using Event Listeners</a:t>
              </a:r>
              <a:endParaRPr lang="en-US"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18" name="TextBox 50">
              <a:extLst>
                <a:ext uri="{FF2B5EF4-FFF2-40B4-BE49-F238E27FC236}">
                  <a16:creationId xmlns:a16="http://schemas.microsoft.com/office/drawing/2014/main" id="{BB686198-2D95-6FF5-060D-DBC88A48FDEA}"/>
                </a:ext>
              </a:extLst>
            </p:cNvPr>
            <p:cNvSpPr txBox="1"/>
            <p:nvPr/>
          </p:nvSpPr>
          <p:spPr>
            <a:xfrm>
              <a:off x="521342" y="-26453"/>
              <a:ext cx="2655915" cy="456702"/>
            </a:xfrm>
            <a:prstGeom prst="rect">
              <a:avLst/>
            </a:prstGeom>
            <a:noFill/>
          </p:spPr>
          <p:txBody>
            <a:bodyPr wrap="square" rtlCol="0">
              <a:noAutofit/>
            </a:bodyPr>
            <a:lstStyle/>
            <a:p>
              <a:pPr marL="0" marR="0" algn="ctr">
                <a:spcBef>
                  <a:spcPts val="0"/>
                </a:spcBef>
                <a:spcAft>
                  <a:spcPts val="0"/>
                </a:spcAft>
              </a:pPr>
              <a:r>
                <a:rPr lang="en-US" sz="24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Using Direct Control</a:t>
              </a:r>
              <a:endParaRPr lang="en-US"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F34EE59C-9A8A-DB75-A15B-03AC1929648C}"/>
                </a:ext>
              </a:extLst>
            </p:cNvPr>
            <p:cNvSpPr/>
            <p:nvPr/>
          </p:nvSpPr>
          <p:spPr>
            <a:xfrm>
              <a:off x="2758963" y="755847"/>
              <a:ext cx="998483" cy="546961"/>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marL="0" marR="0" algn="ctr">
                <a:spcBef>
                  <a:spcPts val="0"/>
                </a:spcBef>
                <a:spcAft>
                  <a:spcPts val="0"/>
                </a:spcAft>
              </a:pPr>
              <a:r>
                <a:rPr lang="en-US" sz="1600" kern="1200">
                  <a:solidFill>
                    <a:srgbClr val="FFFFFF"/>
                  </a:solidFill>
                  <a:effectLst/>
                  <a:ea typeface="Calibri" panose="020F0502020204030204" pitchFamily="34" charset="0"/>
                  <a:cs typeface="Times New Roman" panose="02020603050405020304" pitchFamily="18" charset="0"/>
                </a:rPr>
                <a:t>Receive Input</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CA71E738-1E98-04C7-13B8-3B4561A3B341}"/>
                </a:ext>
              </a:extLst>
            </p:cNvPr>
            <p:cNvCxnSpPr>
              <a:cxnSpLocks/>
            </p:cNvCxnSpPr>
            <p:nvPr/>
          </p:nvCxnSpPr>
          <p:spPr>
            <a:xfrm flipV="1">
              <a:off x="1750037" y="1095534"/>
              <a:ext cx="1179073" cy="684229"/>
            </a:xfrm>
            <a:prstGeom prst="straightConnector1">
              <a:avLst/>
            </a:prstGeom>
            <a:ln w="57150">
              <a:solidFill>
                <a:srgbClr val="FFC000"/>
              </a:solidFill>
              <a:prstDash val="sysDot"/>
              <a:headEnd type="oval"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88AB82-3C86-21C7-D6DF-8691847898D2}"/>
                </a:ext>
              </a:extLst>
            </p:cNvPr>
            <p:cNvSpPr/>
            <p:nvPr/>
          </p:nvSpPr>
          <p:spPr>
            <a:xfrm>
              <a:off x="7701808" y="2035090"/>
              <a:ext cx="998483" cy="546961"/>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marL="0" marR="0" algn="ctr">
                <a:spcBef>
                  <a:spcPts val="0"/>
                </a:spcBef>
                <a:spcAft>
                  <a:spcPts val="0"/>
                </a:spcAft>
              </a:pPr>
              <a:r>
                <a:rPr lang="en-US" sz="1600" kern="1200">
                  <a:solidFill>
                    <a:srgbClr val="FFFFFF"/>
                  </a:solidFill>
                  <a:effectLst/>
                  <a:ea typeface="Calibri" panose="020F0502020204030204" pitchFamily="34" charset="0"/>
                  <a:cs typeface="Times New Roman" panose="02020603050405020304" pitchFamily="18" charset="0"/>
                </a:rPr>
                <a:t>Send Output</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2E6FB1C5-2092-03C2-F3F7-361CE5185671}"/>
                </a:ext>
              </a:extLst>
            </p:cNvPr>
            <p:cNvSpPr/>
            <p:nvPr/>
          </p:nvSpPr>
          <p:spPr>
            <a:xfrm>
              <a:off x="7701808" y="1492494"/>
              <a:ext cx="998483" cy="346841"/>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marL="0" marR="0" algn="ctr">
                <a:spcBef>
                  <a:spcPts val="0"/>
                </a:spcBef>
                <a:spcAft>
                  <a:spcPts val="0"/>
                </a:spcAft>
              </a:pPr>
              <a:r>
                <a:rPr lang="en-US" sz="1600" kern="1200">
                  <a:solidFill>
                    <a:srgbClr val="FFFFFF"/>
                  </a:solidFill>
                  <a:effectLst/>
                  <a:ea typeface="Calibri" panose="020F0502020204030204" pitchFamily="34" charset="0"/>
                  <a:cs typeface="Times New Roman" panose="02020603050405020304" pitchFamily="18" charset="0"/>
                </a:rPr>
                <a:t>Decision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23" name="Straight Arrow Connector 22">
              <a:extLst>
                <a:ext uri="{FF2B5EF4-FFF2-40B4-BE49-F238E27FC236}">
                  <a16:creationId xmlns:a16="http://schemas.microsoft.com/office/drawing/2014/main" id="{DB0D846E-928E-21E6-FF6A-E470046652ED}"/>
                </a:ext>
              </a:extLst>
            </p:cNvPr>
            <p:cNvCxnSpPr>
              <a:cxnSpLocks/>
              <a:stCxn id="25" idx="2"/>
              <a:endCxn id="22" idx="0"/>
            </p:cNvCxnSpPr>
            <p:nvPr/>
          </p:nvCxnSpPr>
          <p:spPr>
            <a:xfrm>
              <a:off x="8201050" y="1302808"/>
              <a:ext cx="0" cy="1896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8E14C3-6149-0636-7C8F-2BCA2E3E4625}"/>
                </a:ext>
              </a:extLst>
            </p:cNvPr>
            <p:cNvCxnSpPr>
              <a:cxnSpLocks/>
              <a:stCxn id="22" idx="2"/>
              <a:endCxn id="21" idx="0"/>
            </p:cNvCxnSpPr>
            <p:nvPr/>
          </p:nvCxnSpPr>
          <p:spPr>
            <a:xfrm>
              <a:off x="8201050" y="1839335"/>
              <a:ext cx="0" cy="1957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A7C1032-5E1F-DEB9-7D50-1D5C2A88866A}"/>
                </a:ext>
              </a:extLst>
            </p:cNvPr>
            <p:cNvSpPr/>
            <p:nvPr/>
          </p:nvSpPr>
          <p:spPr>
            <a:xfrm>
              <a:off x="7701808" y="755847"/>
              <a:ext cx="998483" cy="546961"/>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marL="0" marR="0" algn="ctr">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Receive Input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26" name="Straight Arrow Connector 25">
              <a:extLst>
                <a:ext uri="{FF2B5EF4-FFF2-40B4-BE49-F238E27FC236}">
                  <a16:creationId xmlns:a16="http://schemas.microsoft.com/office/drawing/2014/main" id="{F96080FD-AC53-5195-D8F5-A5D79FC41441}"/>
                </a:ext>
              </a:extLst>
            </p:cNvPr>
            <p:cNvCxnSpPr>
              <a:cxnSpLocks/>
            </p:cNvCxnSpPr>
            <p:nvPr/>
          </p:nvCxnSpPr>
          <p:spPr>
            <a:xfrm flipV="1">
              <a:off x="6967223" y="1095534"/>
              <a:ext cx="903312" cy="73926"/>
            </a:xfrm>
            <a:prstGeom prst="straightConnector1">
              <a:avLst/>
            </a:prstGeom>
            <a:ln w="57150">
              <a:solidFill>
                <a:srgbClr val="FFC000"/>
              </a:solidFill>
              <a:prstDash val="sysDot"/>
              <a:headEnd type="oval"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086A817-416D-E888-B43E-86B616391697}"/>
                </a:ext>
              </a:extLst>
            </p:cNvPr>
            <p:cNvCxnSpPr>
              <a:cxnSpLocks/>
              <a:stCxn id="21" idx="1"/>
            </p:cNvCxnSpPr>
            <p:nvPr/>
          </p:nvCxnSpPr>
          <p:spPr>
            <a:xfrm flipH="1" flipV="1">
              <a:off x="6552320" y="1779764"/>
              <a:ext cx="1149462" cy="528439"/>
            </a:xfrm>
            <a:prstGeom prst="straightConnector1">
              <a:avLst/>
            </a:prstGeom>
            <a:ln w="57150">
              <a:solidFill>
                <a:srgbClr val="FFC000"/>
              </a:solidFill>
              <a:prstDash val="sysDot"/>
              <a:headEnd type="oval"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58">
              <a:extLst>
                <a:ext uri="{FF2B5EF4-FFF2-40B4-BE49-F238E27FC236}">
                  <a16:creationId xmlns:a16="http://schemas.microsoft.com/office/drawing/2014/main" id="{05395825-CB96-B570-A5E0-2A0B2E39A189}"/>
                </a:ext>
              </a:extLst>
            </p:cNvPr>
            <p:cNvCxnSpPr>
              <a:cxnSpLocks/>
            </p:cNvCxnSpPr>
            <p:nvPr/>
          </p:nvCxnSpPr>
          <p:spPr>
            <a:xfrm flipV="1">
              <a:off x="6552320" y="2382355"/>
              <a:ext cx="2370962" cy="310202"/>
            </a:xfrm>
            <a:prstGeom prst="bentConnector3">
              <a:avLst>
                <a:gd name="adj1" fmla="val 99598"/>
              </a:avLst>
            </a:prstGeom>
            <a:ln w="57150">
              <a:solidFill>
                <a:srgbClr val="FFC000"/>
              </a:solidFill>
              <a:prstDash val="sysDot"/>
              <a:headEnd type="oval"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8380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A7ECBF-EA8F-613E-2320-25E57812A1F1}"/>
              </a:ext>
            </a:extLst>
          </p:cNvPr>
          <p:cNvSpPr>
            <a:spLocks noGrp="1"/>
          </p:cNvSpPr>
          <p:nvPr>
            <p:ph type="title"/>
          </p:nvPr>
        </p:nvSpPr>
        <p:spPr/>
        <p:txBody>
          <a:bodyPr/>
          <a:lstStyle/>
          <a:p>
            <a:r>
              <a:rPr lang="en-US" dirty="0"/>
              <a:t>Soar as an Engine</a:t>
            </a:r>
          </a:p>
        </p:txBody>
      </p:sp>
      <p:sp>
        <p:nvSpPr>
          <p:cNvPr id="2" name="Content Placeholder 1">
            <a:extLst>
              <a:ext uri="{FF2B5EF4-FFF2-40B4-BE49-F238E27FC236}">
                <a16:creationId xmlns:a16="http://schemas.microsoft.com/office/drawing/2014/main" id="{F1DC6680-30B1-FDEA-7E59-A65B55389CEA}"/>
              </a:ext>
            </a:extLst>
          </p:cNvPr>
          <p:cNvSpPr>
            <a:spLocks noGrp="1"/>
          </p:cNvSpPr>
          <p:nvPr>
            <p:ph idx="1"/>
          </p:nvPr>
        </p:nvSpPr>
        <p:spPr>
          <a:xfrm>
            <a:off x="1524000" y="1557210"/>
            <a:ext cx="7600335" cy="3930085"/>
          </a:xfrm>
        </p:spPr>
        <p:txBody>
          <a:bodyPr/>
          <a:lstStyle/>
          <a:p>
            <a:r>
              <a:rPr lang="en-US" dirty="0"/>
              <a:t>Does </a:t>
            </a:r>
            <a:r>
              <a:rPr lang="en-US" b="1" dirty="0"/>
              <a:t>not provide </a:t>
            </a:r>
            <a:r>
              <a:rPr lang="en-US" dirty="0"/>
              <a:t>task functionality out of the box</a:t>
            </a:r>
          </a:p>
          <a:p>
            <a:r>
              <a:rPr lang="en-US" dirty="0"/>
              <a:t>Provides the </a:t>
            </a:r>
            <a:r>
              <a:rPr lang="en-US" i="1" dirty="0"/>
              <a:t>processing cycle</a:t>
            </a:r>
            <a:r>
              <a:rPr lang="en-US" dirty="0"/>
              <a:t> with features like autonomous decision-making and learning</a:t>
            </a:r>
          </a:p>
          <a:p>
            <a:pPr marL="285750" indent="-285750">
              <a:buFont typeface="Arial" panose="020B0604020202020204" pitchFamily="34" charset="0"/>
              <a:buChar char="•"/>
            </a:pPr>
            <a:r>
              <a:rPr lang="en-US" dirty="0"/>
              <a:t>Like a game engine is for making computer games</a:t>
            </a:r>
          </a:p>
          <a:p>
            <a:pPr marL="285750" indent="-285750">
              <a:buFont typeface="Arial" panose="020B0604020202020204" pitchFamily="34" charset="0"/>
              <a:buChar char="•"/>
            </a:pPr>
            <a:r>
              <a:rPr lang="en-US" dirty="0"/>
              <a:t>Like a cloud platform is for running hosted applications</a:t>
            </a:r>
          </a:p>
          <a:p>
            <a:endParaRPr lang="en-US" dirty="0"/>
          </a:p>
          <a:p>
            <a:r>
              <a:rPr lang="en-US" dirty="0"/>
              <a:t>The Soar programmer must define (using production rules):</a:t>
            </a:r>
          </a:p>
          <a:p>
            <a:pPr marL="285750" indent="-285750">
              <a:buFont typeface="Arial" panose="020B0604020202020204" pitchFamily="34" charset="0"/>
              <a:buChar char="•"/>
            </a:pPr>
            <a:r>
              <a:rPr lang="en-US" dirty="0"/>
              <a:t>The choices used in decision making</a:t>
            </a:r>
          </a:p>
          <a:p>
            <a:pPr marL="285750" indent="-285750">
              <a:buFont typeface="Arial" panose="020B0604020202020204" pitchFamily="34" charset="0"/>
              <a:buChar char="•"/>
            </a:pPr>
            <a:r>
              <a:rPr lang="en-US" dirty="0"/>
              <a:t>The graph data structures used in I/O and internal processing / learning</a:t>
            </a:r>
          </a:p>
          <a:p>
            <a:pPr marL="285750" indent="-285750">
              <a:buFont typeface="Arial" panose="020B0604020202020204" pitchFamily="34" charset="0"/>
              <a:buChar char="•"/>
            </a:pPr>
            <a:r>
              <a:rPr lang="en-US" dirty="0"/>
              <a:t>The If/Then associations and sequences of logic</a:t>
            </a:r>
          </a:p>
        </p:txBody>
      </p:sp>
    </p:spTree>
    <p:extLst>
      <p:ext uri="{BB962C8B-B14F-4D97-AF65-F5344CB8AC3E}">
        <p14:creationId xmlns:p14="http://schemas.microsoft.com/office/powerpoint/2010/main" val="1261702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869EE-210F-FA9F-356C-043DB2B7B79E}"/>
              </a:ext>
            </a:extLst>
          </p:cNvPr>
          <p:cNvSpPr>
            <a:spLocks noGrp="1"/>
          </p:cNvSpPr>
          <p:nvPr>
            <p:ph type="title"/>
          </p:nvPr>
        </p:nvSpPr>
        <p:spPr/>
        <p:txBody>
          <a:bodyPr/>
          <a:lstStyle/>
          <a:p>
            <a:r>
              <a:rPr lang="en-US" dirty="0"/>
              <a:t>Soar’s Learning Capabilities</a:t>
            </a:r>
          </a:p>
        </p:txBody>
      </p:sp>
      <p:sp>
        <p:nvSpPr>
          <p:cNvPr id="3" name="Content Placeholder 2">
            <a:extLst>
              <a:ext uri="{FF2B5EF4-FFF2-40B4-BE49-F238E27FC236}">
                <a16:creationId xmlns:a16="http://schemas.microsoft.com/office/drawing/2014/main" id="{8AEE440E-BE9E-53BC-A439-25E0C3DD70EE}"/>
              </a:ext>
            </a:extLst>
          </p:cNvPr>
          <p:cNvSpPr>
            <a:spLocks noGrp="1"/>
          </p:cNvSpPr>
          <p:nvPr>
            <p:ph idx="1"/>
          </p:nvPr>
        </p:nvSpPr>
        <p:spPr/>
        <p:txBody>
          <a:bodyPr/>
          <a:lstStyle/>
          <a:p>
            <a:r>
              <a:rPr lang="en-US" dirty="0"/>
              <a:t>Soar provides several advanced learning capabilities:</a:t>
            </a:r>
          </a:p>
          <a:p>
            <a:pPr marL="285750" indent="-285750">
              <a:buFont typeface="Arial" panose="020B0604020202020204" pitchFamily="34" charset="0"/>
              <a:buChar char="•"/>
            </a:pPr>
            <a:r>
              <a:rPr lang="en-US" b="1" dirty="0"/>
              <a:t>Chunking</a:t>
            </a:r>
            <a:r>
              <a:rPr lang="en-US" dirty="0"/>
              <a:t>: Autonomously learn new production rules</a:t>
            </a:r>
          </a:p>
          <a:p>
            <a:pPr marL="285750" indent="-285750">
              <a:buFont typeface="Arial" panose="020B0604020202020204" pitchFamily="34" charset="0"/>
              <a:buChar char="•"/>
            </a:pPr>
            <a:r>
              <a:rPr lang="en-US" b="1" dirty="0"/>
              <a:t>Reinforcement Learning</a:t>
            </a:r>
            <a:r>
              <a:rPr lang="en-US" dirty="0"/>
              <a:t>: Autonomously tune decision making and rule selection</a:t>
            </a:r>
          </a:p>
          <a:p>
            <a:pPr marL="285750" indent="-285750">
              <a:buFont typeface="Arial" panose="020B0604020202020204" pitchFamily="34" charset="0"/>
              <a:buChar char="•"/>
            </a:pPr>
            <a:r>
              <a:rPr lang="en-US" b="1" dirty="0"/>
              <a:t>Episodic Memory</a:t>
            </a:r>
            <a:r>
              <a:rPr lang="en-US" dirty="0"/>
              <a:t>: Autonomously record past experiences for rapid search and recall</a:t>
            </a:r>
          </a:p>
          <a:p>
            <a:endParaRPr lang="en-US" dirty="0"/>
          </a:p>
          <a:p>
            <a:r>
              <a:rPr lang="en-US" dirty="0"/>
              <a:t>Soar also provides a </a:t>
            </a:r>
            <a:r>
              <a:rPr lang="en-US" b="1" dirty="0"/>
              <a:t>Semantic Memory </a:t>
            </a:r>
            <a:r>
              <a:rPr lang="en-US" dirty="0"/>
              <a:t>store that allows long-term knowledge updates with more custom algorithms.</a:t>
            </a:r>
          </a:p>
        </p:txBody>
      </p:sp>
      <p:sp>
        <p:nvSpPr>
          <p:cNvPr id="4" name="Rectangle 3">
            <a:extLst>
              <a:ext uri="{FF2B5EF4-FFF2-40B4-BE49-F238E27FC236}">
                <a16:creationId xmlns:a16="http://schemas.microsoft.com/office/drawing/2014/main" id="{4937816B-99C9-06FE-DB6B-104F5C469615}"/>
              </a:ext>
            </a:extLst>
          </p:cNvPr>
          <p:cNvSpPr/>
          <p:nvPr/>
        </p:nvSpPr>
        <p:spPr bwMode="gray">
          <a:xfrm>
            <a:off x="1841369" y="4260916"/>
            <a:ext cx="8509262" cy="1414020"/>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i="1" dirty="0">
                <a:solidFill>
                  <a:schemeClr val="accent6"/>
                </a:solidFill>
                <a:latin typeface="+mj-lt"/>
                <a:ea typeface="Menlo" panose="020B0609030804020204" pitchFamily="49" charset="0"/>
                <a:cs typeface="Menlo" panose="020B0609030804020204" pitchFamily="49" charset="0"/>
              </a:rPr>
              <a:t>This course does not teach the learning features. </a:t>
            </a:r>
            <a:br>
              <a:rPr lang="en-US" b="1" i="1" dirty="0">
                <a:solidFill>
                  <a:schemeClr val="accent6"/>
                </a:solidFill>
                <a:latin typeface="+mj-lt"/>
                <a:ea typeface="Menlo" panose="020B0609030804020204" pitchFamily="49" charset="0"/>
                <a:cs typeface="Menlo" panose="020B0609030804020204" pitchFamily="49" charset="0"/>
              </a:rPr>
            </a:br>
            <a:r>
              <a:rPr lang="en-US" b="1" i="1" dirty="0">
                <a:solidFill>
                  <a:schemeClr val="accent6"/>
                </a:solidFill>
                <a:latin typeface="+mj-lt"/>
                <a:ea typeface="Menlo" panose="020B0609030804020204" pitchFamily="49" charset="0"/>
                <a:cs typeface="Menlo" panose="020B0609030804020204" pitchFamily="49" charset="0"/>
              </a:rPr>
              <a:t>It teaches core Soar processing and programming.</a:t>
            </a:r>
          </a:p>
          <a:p>
            <a:pPr algn="ctr">
              <a:spcBef>
                <a:spcPts val="600"/>
              </a:spcBef>
            </a:pPr>
            <a:r>
              <a:rPr lang="en-US" b="1" i="1" dirty="0">
                <a:solidFill>
                  <a:schemeClr val="accent6"/>
                </a:solidFill>
                <a:latin typeface="+mj-lt"/>
                <a:ea typeface="Menlo" panose="020B0609030804020204" pitchFamily="49" charset="0"/>
                <a:cs typeface="Menlo" panose="020B0609030804020204" pitchFamily="49" charset="0"/>
              </a:rPr>
              <a:t>Once you understand the core, the rest is easy.</a:t>
            </a:r>
            <a:br>
              <a:rPr lang="en-US" b="1" i="1" dirty="0">
                <a:solidFill>
                  <a:schemeClr val="accent6"/>
                </a:solidFill>
                <a:latin typeface="+mj-lt"/>
                <a:ea typeface="Menlo" panose="020B0609030804020204" pitchFamily="49" charset="0"/>
                <a:cs typeface="Menlo" panose="020B0609030804020204" pitchFamily="49" charset="0"/>
              </a:rPr>
            </a:br>
            <a:r>
              <a:rPr lang="en-US" b="1" i="1" dirty="0">
                <a:solidFill>
                  <a:schemeClr val="accent6"/>
                </a:solidFill>
                <a:latin typeface="+mj-lt"/>
                <a:ea typeface="Menlo" panose="020B0609030804020204" pitchFamily="49" charset="0"/>
                <a:cs typeface="Menlo" panose="020B0609030804020204" pitchFamily="49" charset="0"/>
              </a:rPr>
              <a:t>Read the Soar Manual once you’re ready to learn how to learn with Soar!</a:t>
            </a:r>
          </a:p>
        </p:txBody>
      </p:sp>
    </p:spTree>
    <p:extLst>
      <p:ext uri="{BB962C8B-B14F-4D97-AF65-F5344CB8AC3E}">
        <p14:creationId xmlns:p14="http://schemas.microsoft.com/office/powerpoint/2010/main" val="747278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8097F-05C4-FC1A-891B-685577744453}"/>
              </a:ext>
            </a:extLst>
          </p:cNvPr>
          <p:cNvSpPr>
            <a:spLocks noGrp="1"/>
          </p:cNvSpPr>
          <p:nvPr>
            <p:ph type="title"/>
          </p:nvPr>
        </p:nvSpPr>
        <p:spPr>
          <a:xfrm>
            <a:off x="457199" y="555639"/>
            <a:ext cx="9601200" cy="609398"/>
          </a:xfrm>
        </p:spPr>
        <p:txBody>
          <a:bodyPr/>
          <a:lstStyle/>
          <a:p>
            <a:r>
              <a:rPr lang="en-US" dirty="0"/>
              <a:t>Soar Use Case: </a:t>
            </a:r>
            <a:br>
              <a:rPr lang="en-US" dirty="0"/>
            </a:br>
            <a:r>
              <a:rPr lang="en-US" dirty="0"/>
              <a:t>  Rosie</a:t>
            </a:r>
          </a:p>
        </p:txBody>
      </p:sp>
      <p:pic>
        <p:nvPicPr>
          <p:cNvPr id="4" name="Online Media 3" descr="A Demonstration of Compositional, Hierarchical Interactive Task Learning- AAAI22">
            <a:hlinkClick r:id="" action="ppaction://media"/>
            <a:extLst>
              <a:ext uri="{FF2B5EF4-FFF2-40B4-BE49-F238E27FC236}">
                <a16:creationId xmlns:a16="http://schemas.microsoft.com/office/drawing/2014/main" id="{3FE98EB7-5324-0649-D5EB-8A44A609E90A}"/>
              </a:ext>
            </a:extLst>
          </p:cNvPr>
          <p:cNvPicPr>
            <a:picLocks noGrp="1" noRot="1" noChangeAspect="1"/>
          </p:cNvPicPr>
          <p:nvPr>
            <p:ph idx="1"/>
            <a:videoFile r:link="rId1"/>
          </p:nvPr>
        </p:nvPicPr>
        <p:blipFill>
          <a:blip r:embed="rId3"/>
          <a:stretch>
            <a:fillRect/>
          </a:stretch>
        </p:blipFill>
        <p:spPr>
          <a:xfrm>
            <a:off x="3836988" y="1109663"/>
            <a:ext cx="8245475" cy="4638675"/>
          </a:xfrm>
          <a:prstGeom prst="rect">
            <a:avLst/>
          </a:prstGeom>
        </p:spPr>
      </p:pic>
      <p:sp>
        <p:nvSpPr>
          <p:cNvPr id="5" name="Content Placeholder 1">
            <a:extLst>
              <a:ext uri="{FF2B5EF4-FFF2-40B4-BE49-F238E27FC236}">
                <a16:creationId xmlns:a16="http://schemas.microsoft.com/office/drawing/2014/main" id="{A9A6949A-D6D2-5AE9-785A-E068643717D2}"/>
              </a:ext>
            </a:extLst>
          </p:cNvPr>
          <p:cNvSpPr txBox="1">
            <a:spLocks/>
          </p:cNvSpPr>
          <p:nvPr/>
        </p:nvSpPr>
        <p:spPr bwMode="gray">
          <a:xfrm>
            <a:off x="352095" y="1557210"/>
            <a:ext cx="3393995" cy="4438237"/>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particular Soar agent</a:t>
            </a:r>
          </a:p>
          <a:p>
            <a:pPr marL="285750" indent="-285750">
              <a:buFont typeface="Arial" panose="020B0604020202020204" pitchFamily="34" charset="0"/>
              <a:buChar char="•"/>
            </a:pPr>
            <a:r>
              <a:rPr lang="en-US" dirty="0">
                <a:hlinkClick r:id="rId4"/>
              </a:rPr>
              <a:t>http://soargroup.github.io/rosie</a:t>
            </a:r>
            <a:r>
              <a:rPr lang="en-US" dirty="0"/>
              <a:t> </a:t>
            </a:r>
          </a:p>
          <a:p>
            <a:r>
              <a:rPr lang="en-US" dirty="0"/>
              <a:t>Learns tasks by instruction</a:t>
            </a:r>
          </a:p>
          <a:p>
            <a:pPr marL="285750" indent="-285750">
              <a:buFont typeface="Arial" panose="020B0604020202020204" pitchFamily="34" charset="0"/>
              <a:buChar char="•"/>
            </a:pPr>
            <a:r>
              <a:rPr lang="en-US" dirty="0"/>
              <a:t>Language interaction</a:t>
            </a:r>
          </a:p>
          <a:p>
            <a:pPr marL="285750" indent="-285750">
              <a:buFont typeface="Arial" panose="020B0604020202020204" pitchFamily="34" charset="0"/>
              <a:buChar char="•"/>
            </a:pPr>
            <a:r>
              <a:rPr lang="en-US" dirty="0"/>
              <a:t>Asks for details when it doesn’t understand</a:t>
            </a:r>
          </a:p>
          <a:p>
            <a:pPr marL="285750" indent="-285750">
              <a:buFont typeface="Arial" panose="020B0604020202020204" pitchFamily="34" charset="0"/>
              <a:buChar char="•"/>
            </a:pPr>
            <a:r>
              <a:rPr lang="en-US" dirty="0"/>
              <a:t>Remembers definitions given in the past</a:t>
            </a:r>
          </a:p>
          <a:p>
            <a:pPr marL="285750" indent="-285750">
              <a:buFont typeface="Arial" panose="020B0604020202020204" pitchFamily="34" charset="0"/>
              <a:buChar char="•"/>
            </a:pPr>
            <a:r>
              <a:rPr lang="en-US" dirty="0"/>
              <a:t>Builds up a vocabulary of concepts and skills over time.</a:t>
            </a:r>
          </a:p>
          <a:p>
            <a:pPr marL="285750" indent="-285750">
              <a:buFont typeface="Arial" panose="020B0604020202020204" pitchFamily="34" charset="0"/>
              <a:buChar char="•"/>
            </a:pPr>
            <a:endParaRPr lang="en-US" dirty="0"/>
          </a:p>
          <a:p>
            <a:r>
              <a:rPr lang="en-US" dirty="0"/>
              <a:t>Video:</a:t>
            </a:r>
          </a:p>
          <a:p>
            <a:pPr marL="285750" indent="-285750">
              <a:buFont typeface="Arial" panose="020B0604020202020204" pitchFamily="34" charset="0"/>
              <a:buChar char="•"/>
            </a:pPr>
            <a:r>
              <a:rPr lang="en-US" dirty="0">
                <a:hlinkClick r:id="rId5"/>
              </a:rPr>
              <a:t>https://www.youtube.com/watch?v=_KsqaUavksk</a:t>
            </a:r>
            <a:endParaRPr lang="en-US" dirty="0"/>
          </a:p>
        </p:txBody>
      </p:sp>
    </p:spTree>
    <p:extLst>
      <p:ext uri="{BB962C8B-B14F-4D97-AF65-F5344CB8AC3E}">
        <p14:creationId xmlns:p14="http://schemas.microsoft.com/office/powerpoint/2010/main" val="316838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F9E611-0E80-F858-3FE2-190C17101376}"/>
              </a:ext>
            </a:extLst>
          </p:cNvPr>
          <p:cNvSpPr>
            <a:spLocks noGrp="1"/>
          </p:cNvSpPr>
          <p:nvPr>
            <p:ph type="title"/>
          </p:nvPr>
        </p:nvSpPr>
        <p:spPr>
          <a:xfrm>
            <a:off x="1752600" y="3212854"/>
            <a:ext cx="8686800" cy="761747"/>
          </a:xfrm>
        </p:spPr>
        <p:txBody>
          <a:bodyPr/>
          <a:lstStyle/>
          <a:p>
            <a:r>
              <a:rPr lang="en-US" dirty="0"/>
              <a:t>Setting Up Soar</a:t>
            </a:r>
          </a:p>
        </p:txBody>
      </p:sp>
      <p:sp>
        <p:nvSpPr>
          <p:cNvPr id="5" name="Text Placeholder 4">
            <a:extLst>
              <a:ext uri="{FF2B5EF4-FFF2-40B4-BE49-F238E27FC236}">
                <a16:creationId xmlns:a16="http://schemas.microsoft.com/office/drawing/2014/main" id="{5CE2319A-6BBA-BE60-3A89-9593CD79DC6B}"/>
              </a:ext>
            </a:extLst>
          </p:cNvPr>
          <p:cNvSpPr>
            <a:spLocks noGrp="1"/>
          </p:cNvSpPr>
          <p:nvPr>
            <p:ph type="body" idx="1"/>
          </p:nvPr>
        </p:nvSpPr>
        <p:spPr/>
        <p:txBody>
          <a:bodyPr/>
          <a:lstStyle/>
          <a:p>
            <a:r>
              <a:rPr lang="en-US" dirty="0"/>
              <a:t>On Your Local Machine</a:t>
            </a:r>
          </a:p>
        </p:txBody>
      </p:sp>
    </p:spTree>
    <p:extLst>
      <p:ext uri="{BB962C8B-B14F-4D97-AF65-F5344CB8AC3E}">
        <p14:creationId xmlns:p14="http://schemas.microsoft.com/office/powerpoint/2010/main" val="1954253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AFA783-A40F-2077-B45D-776C94805BC0}"/>
              </a:ext>
            </a:extLst>
          </p:cNvPr>
          <p:cNvSpPr>
            <a:spLocks noGrp="1"/>
          </p:cNvSpPr>
          <p:nvPr>
            <p:ph type="title"/>
          </p:nvPr>
        </p:nvSpPr>
        <p:spPr/>
        <p:txBody>
          <a:bodyPr/>
          <a:lstStyle/>
          <a:p>
            <a:r>
              <a:rPr lang="en-US" dirty="0"/>
              <a:t>The Soar Executable</a:t>
            </a:r>
          </a:p>
        </p:txBody>
      </p:sp>
      <p:sp>
        <p:nvSpPr>
          <p:cNvPr id="2" name="Content Placeholder 1">
            <a:extLst>
              <a:ext uri="{FF2B5EF4-FFF2-40B4-BE49-F238E27FC236}">
                <a16:creationId xmlns:a16="http://schemas.microsoft.com/office/drawing/2014/main" id="{A680CB79-E664-CF0D-A013-E2418F3E5BE2}"/>
              </a:ext>
            </a:extLst>
          </p:cNvPr>
          <p:cNvSpPr>
            <a:spLocks noGrp="1"/>
          </p:cNvSpPr>
          <p:nvPr>
            <p:ph idx="1"/>
          </p:nvPr>
        </p:nvSpPr>
        <p:spPr>
          <a:xfrm>
            <a:off x="457198" y="1132049"/>
            <a:ext cx="11393425" cy="1586592"/>
          </a:xfrm>
        </p:spPr>
        <p:txBody>
          <a:bodyPr/>
          <a:lstStyle/>
          <a:p>
            <a:pPr marL="342900" indent="-342900"/>
            <a:r>
              <a:rPr lang="en-US" dirty="0"/>
              <a:t>The course materials include a copy of Soar 9.6.2 in the folder, “SoarSuite_9.6.2-Multiplatform”</a:t>
            </a:r>
          </a:p>
          <a:p>
            <a:pPr marL="571500" lvl="1" indent="-342900"/>
            <a:r>
              <a:rPr lang="en-US" dirty="0"/>
              <a:t>You can also download Soar from </a:t>
            </a:r>
            <a:r>
              <a:rPr lang="en-US" dirty="0">
                <a:hlinkClick r:id="rId2"/>
              </a:rPr>
              <a:t>https://soar.eecs.umich.edu</a:t>
            </a:r>
            <a:r>
              <a:rPr lang="en-US" dirty="0"/>
              <a:t> </a:t>
            </a:r>
          </a:p>
          <a:p>
            <a:endParaRPr lang="en-US" dirty="0"/>
          </a:p>
          <a:p>
            <a:r>
              <a:rPr lang="en-US" dirty="0"/>
              <a:t>Files of interest inside the Soar folder:</a:t>
            </a:r>
          </a:p>
        </p:txBody>
      </p:sp>
      <p:graphicFrame>
        <p:nvGraphicFramePr>
          <p:cNvPr id="4" name="Table 4">
            <a:extLst>
              <a:ext uri="{FF2B5EF4-FFF2-40B4-BE49-F238E27FC236}">
                <a16:creationId xmlns:a16="http://schemas.microsoft.com/office/drawing/2014/main" id="{4DC65E94-EB5D-B382-5A2B-FA2136AF4FAB}"/>
              </a:ext>
            </a:extLst>
          </p:cNvPr>
          <p:cNvGraphicFramePr>
            <a:graphicFrameLocks noGrp="1"/>
          </p:cNvGraphicFramePr>
          <p:nvPr>
            <p:extLst>
              <p:ext uri="{D42A27DB-BD31-4B8C-83A1-F6EECF244321}">
                <p14:modId xmlns:p14="http://schemas.microsoft.com/office/powerpoint/2010/main" val="486214869"/>
              </p:ext>
            </p:extLst>
          </p:nvPr>
        </p:nvGraphicFramePr>
        <p:xfrm>
          <a:off x="457198" y="2544905"/>
          <a:ext cx="11277603" cy="3576320"/>
        </p:xfrm>
        <a:graphic>
          <a:graphicData uri="http://schemas.openxmlformats.org/drawingml/2006/table">
            <a:tbl>
              <a:tblPr firstRow="1" bandRow="1">
                <a:tableStyleId>{5C22544A-7EE6-4342-B048-85BDC9FD1C3A}</a:tableStyleId>
              </a:tblPr>
              <a:tblGrid>
                <a:gridCol w="4210217">
                  <a:extLst>
                    <a:ext uri="{9D8B030D-6E8A-4147-A177-3AD203B41FA5}">
                      <a16:colId xmlns:a16="http://schemas.microsoft.com/office/drawing/2014/main" val="2961700444"/>
                    </a:ext>
                  </a:extLst>
                </a:gridCol>
                <a:gridCol w="2647784">
                  <a:extLst>
                    <a:ext uri="{9D8B030D-6E8A-4147-A177-3AD203B41FA5}">
                      <a16:colId xmlns:a16="http://schemas.microsoft.com/office/drawing/2014/main" val="1951754043"/>
                    </a:ext>
                  </a:extLst>
                </a:gridCol>
                <a:gridCol w="4419602">
                  <a:extLst>
                    <a:ext uri="{9D8B030D-6E8A-4147-A177-3AD203B41FA5}">
                      <a16:colId xmlns:a16="http://schemas.microsoft.com/office/drawing/2014/main" val="2108651140"/>
                    </a:ext>
                  </a:extLst>
                </a:gridCol>
              </a:tblGrid>
              <a:tr h="370840">
                <a:tc>
                  <a:txBody>
                    <a:bodyPr/>
                    <a:lstStyle/>
                    <a:p>
                      <a:r>
                        <a:rPr lang="en-US" sz="1800" dirty="0"/>
                        <a:t>File</a:t>
                      </a:r>
                    </a:p>
                  </a:txBody>
                  <a:tcPr/>
                </a:tc>
                <a:tc>
                  <a:txBody>
                    <a:bodyPr/>
                    <a:lstStyle/>
                    <a:p>
                      <a:r>
                        <a:rPr lang="en-US" sz="1800" dirty="0"/>
                        <a:t>Name</a:t>
                      </a:r>
                    </a:p>
                  </a:txBody>
                  <a:tcPr/>
                </a:tc>
                <a:tc>
                  <a:txBody>
                    <a:bodyPr/>
                    <a:lstStyle/>
                    <a:p>
                      <a:r>
                        <a:rPr lang="en-US" sz="1800" dirty="0"/>
                        <a:t>Description</a:t>
                      </a:r>
                    </a:p>
                  </a:txBody>
                  <a:tcPr/>
                </a:tc>
                <a:extLst>
                  <a:ext uri="{0D108BD9-81ED-4DB2-BD59-A6C34878D82A}">
                    <a16:rowId xmlns:a16="http://schemas.microsoft.com/office/drawing/2014/main" val="1856939758"/>
                  </a:ext>
                </a:extLst>
              </a:tr>
              <a:tr h="370840">
                <a:tc>
                  <a:txBody>
                    <a:bodyPr/>
                    <a:lstStyle/>
                    <a:p>
                      <a:r>
                        <a:rPr lang="en-US" sz="1800" b="1" dirty="0"/>
                        <a:t>bin/soar (.exe)</a:t>
                      </a:r>
                    </a:p>
                  </a:txBody>
                  <a:tcPr/>
                </a:tc>
                <a:tc>
                  <a:txBody>
                    <a:bodyPr/>
                    <a:lstStyle/>
                    <a:p>
                      <a:r>
                        <a:rPr lang="en-US" sz="1800" dirty="0"/>
                        <a:t>Soar Executable</a:t>
                      </a:r>
                    </a:p>
                  </a:txBody>
                  <a:tcPr/>
                </a:tc>
                <a:tc>
                  <a:txBody>
                    <a:bodyPr/>
                    <a:lstStyle/>
                    <a:p>
                      <a:r>
                        <a:rPr lang="en-US" sz="1800" dirty="0"/>
                        <a:t>The core Soar application</a:t>
                      </a:r>
                    </a:p>
                  </a:txBody>
                  <a:tcPr/>
                </a:tc>
                <a:extLst>
                  <a:ext uri="{0D108BD9-81ED-4DB2-BD59-A6C34878D82A}">
                    <a16:rowId xmlns:a16="http://schemas.microsoft.com/office/drawing/2014/main" val="1017567256"/>
                  </a:ext>
                </a:extLst>
              </a:tr>
              <a:tr h="370840">
                <a:tc>
                  <a:txBody>
                    <a:bodyPr/>
                    <a:lstStyle/>
                    <a:p>
                      <a:r>
                        <a:rPr lang="en-US" sz="1800" b="1" dirty="0" err="1"/>
                        <a:t>SoarJavaDebugger.sh</a:t>
                      </a:r>
                      <a:r>
                        <a:rPr lang="en-US" sz="1800" b="1" dirty="0"/>
                        <a:t> (.bat)</a:t>
                      </a:r>
                    </a:p>
                  </a:txBody>
                  <a:tcPr/>
                </a:tc>
                <a:tc>
                  <a:txBody>
                    <a:bodyPr/>
                    <a:lstStyle/>
                    <a:p>
                      <a:r>
                        <a:rPr lang="en-US" sz="1800" dirty="0"/>
                        <a:t>Debugger Run Script</a:t>
                      </a:r>
                    </a:p>
                  </a:txBody>
                  <a:tcPr/>
                </a:tc>
                <a:tc>
                  <a:txBody>
                    <a:bodyPr/>
                    <a:lstStyle/>
                    <a:p>
                      <a:r>
                        <a:rPr lang="en-US" sz="1800" dirty="0"/>
                        <a:t>A useful tool for running/testing Soar agents</a:t>
                      </a:r>
                    </a:p>
                  </a:txBody>
                  <a:tcPr/>
                </a:tc>
                <a:extLst>
                  <a:ext uri="{0D108BD9-81ED-4DB2-BD59-A6C34878D82A}">
                    <a16:rowId xmlns:a16="http://schemas.microsoft.com/office/drawing/2014/main" val="2221460025"/>
                  </a:ext>
                </a:extLst>
              </a:tr>
              <a:tr h="370840">
                <a:tc>
                  <a:txBody>
                    <a:bodyPr/>
                    <a:lstStyle/>
                    <a:p>
                      <a:r>
                        <a:rPr lang="en-US" sz="1800" dirty="0"/>
                        <a:t>bin/</a:t>
                      </a:r>
                      <a:r>
                        <a:rPr lang="en-US" sz="1800" dirty="0" err="1"/>
                        <a:t>Python_sml_ClientInterface.py</a:t>
                      </a:r>
                      <a:endParaRPr lang="en-US" sz="1800" dirty="0"/>
                    </a:p>
                  </a:txBody>
                  <a:tcPr/>
                </a:tc>
                <a:tc>
                  <a:txBody>
                    <a:bodyPr/>
                    <a:lstStyle/>
                    <a:p>
                      <a:r>
                        <a:rPr lang="en-US" sz="1800" dirty="0"/>
                        <a:t>Python interface module</a:t>
                      </a:r>
                    </a:p>
                  </a:txBody>
                  <a:tcPr/>
                </a:tc>
                <a:tc>
                  <a:txBody>
                    <a:bodyPr/>
                    <a:lstStyle/>
                    <a:p>
                      <a:r>
                        <a:rPr lang="en-US" sz="1800" dirty="0"/>
                        <a:t>Python interface code imports this.</a:t>
                      </a:r>
                    </a:p>
                    <a:p>
                      <a:r>
                        <a:rPr lang="en-US" sz="1800" dirty="0"/>
                        <a:t>(Other languages use similar files.)</a:t>
                      </a:r>
                    </a:p>
                  </a:txBody>
                  <a:tcPr/>
                </a:tc>
                <a:extLst>
                  <a:ext uri="{0D108BD9-81ED-4DB2-BD59-A6C34878D82A}">
                    <a16:rowId xmlns:a16="http://schemas.microsoft.com/office/drawing/2014/main" val="811509125"/>
                  </a:ext>
                </a:extLst>
              </a:tr>
              <a:tr h="370840">
                <a:tc>
                  <a:txBody>
                    <a:bodyPr/>
                    <a:lstStyle/>
                    <a:p>
                      <a:r>
                        <a:rPr lang="en-US" sz="1800" dirty="0"/>
                        <a:t>bin/_</a:t>
                      </a:r>
                      <a:r>
                        <a:rPr lang="en-US" sz="1800" dirty="0" err="1"/>
                        <a:t>Python_sml_ClientInterface.so</a:t>
                      </a:r>
                      <a:r>
                        <a:rPr lang="en-US" sz="1800" dirty="0"/>
                        <a:t> (.</a:t>
                      </a:r>
                      <a:r>
                        <a:rPr lang="en-US" sz="1800" dirty="0" err="1"/>
                        <a:t>pyd</a:t>
                      </a:r>
                      <a:r>
                        <a:rPr lang="en-US" sz="1800" dirty="0"/>
                        <a:t>)</a:t>
                      </a:r>
                    </a:p>
                  </a:txBody>
                  <a:tcPr/>
                </a:tc>
                <a:tc>
                  <a:txBody>
                    <a:bodyPr/>
                    <a:lstStyle/>
                    <a:p>
                      <a:r>
                        <a:rPr lang="en-US" sz="1800" dirty="0"/>
                        <a:t>Python &lt;-&gt; C++ interpreter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Python interface module uses this to interact with the Soar executable</a:t>
                      </a:r>
                      <a:br>
                        <a:rPr lang="en-US" sz="1800" dirty="0"/>
                      </a:br>
                      <a:r>
                        <a:rPr lang="en-US" sz="1800" dirty="0"/>
                        <a:t>(Other languages use similar files.)</a:t>
                      </a:r>
                    </a:p>
                  </a:txBody>
                  <a:tcPr/>
                </a:tc>
                <a:extLst>
                  <a:ext uri="{0D108BD9-81ED-4DB2-BD59-A6C34878D82A}">
                    <a16:rowId xmlns:a16="http://schemas.microsoft.com/office/drawing/2014/main" val="3917112219"/>
                  </a:ext>
                </a:extLst>
              </a:tr>
              <a:tr h="370840">
                <a:tc>
                  <a:txBody>
                    <a:bodyPr/>
                    <a:lstStyle/>
                    <a:p>
                      <a:r>
                        <a:rPr lang="en-US" sz="1800" b="1" dirty="0" err="1"/>
                        <a:t>SoarManual.pdf</a:t>
                      </a:r>
                      <a:endParaRPr lang="en-US" sz="1800" b="1" dirty="0"/>
                    </a:p>
                  </a:txBody>
                  <a:tcPr/>
                </a:tc>
                <a:tc>
                  <a:txBody>
                    <a:bodyPr/>
                    <a:lstStyle/>
                    <a:p>
                      <a:r>
                        <a:rPr lang="en-US" sz="1800" dirty="0"/>
                        <a:t>The Soar Manual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definitive guide for all your unanswered Soar questions</a:t>
                      </a:r>
                    </a:p>
                  </a:txBody>
                  <a:tcPr/>
                </a:tc>
                <a:extLst>
                  <a:ext uri="{0D108BD9-81ED-4DB2-BD59-A6C34878D82A}">
                    <a16:rowId xmlns:a16="http://schemas.microsoft.com/office/drawing/2014/main" val="1563177094"/>
                  </a:ext>
                </a:extLst>
              </a:tr>
            </a:tbl>
          </a:graphicData>
        </a:graphic>
      </p:graphicFrame>
    </p:spTree>
    <p:extLst>
      <p:ext uri="{BB962C8B-B14F-4D97-AF65-F5344CB8AC3E}">
        <p14:creationId xmlns:p14="http://schemas.microsoft.com/office/powerpoint/2010/main" val="3255860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AFA783-A40F-2077-B45D-776C94805BC0}"/>
              </a:ext>
            </a:extLst>
          </p:cNvPr>
          <p:cNvSpPr>
            <a:spLocks noGrp="1"/>
          </p:cNvSpPr>
          <p:nvPr>
            <p:ph type="title"/>
          </p:nvPr>
        </p:nvSpPr>
        <p:spPr/>
        <p:txBody>
          <a:bodyPr/>
          <a:lstStyle/>
          <a:p>
            <a:r>
              <a:rPr lang="en-US" dirty="0"/>
              <a:t>Running Soar Tutorial Projects</a:t>
            </a:r>
          </a:p>
        </p:txBody>
      </p:sp>
      <p:sp>
        <p:nvSpPr>
          <p:cNvPr id="2" name="Content Placeholder 1">
            <a:extLst>
              <a:ext uri="{FF2B5EF4-FFF2-40B4-BE49-F238E27FC236}">
                <a16:creationId xmlns:a16="http://schemas.microsoft.com/office/drawing/2014/main" id="{A680CB79-E664-CF0D-A013-E2418F3E5BE2}"/>
              </a:ext>
            </a:extLst>
          </p:cNvPr>
          <p:cNvSpPr>
            <a:spLocks noGrp="1"/>
          </p:cNvSpPr>
          <p:nvPr>
            <p:ph idx="1"/>
          </p:nvPr>
        </p:nvSpPr>
        <p:spPr>
          <a:xfrm>
            <a:off x="457198" y="1243368"/>
            <a:ext cx="11393425" cy="1615758"/>
          </a:xfrm>
        </p:spPr>
        <p:txBody>
          <a:bodyPr/>
          <a:lstStyle/>
          <a:p>
            <a:r>
              <a:rPr lang="en-US" dirty="0"/>
              <a:t>The course materials provide some Python scripts that automatically start Soar with the code you write, using a </a:t>
            </a:r>
            <a:r>
              <a:rPr lang="en-US" dirty="0" err="1"/>
              <a:t>SoarJavaDebugger</a:t>
            </a:r>
            <a:r>
              <a:rPr lang="en-US" dirty="0"/>
              <a:t> window.</a:t>
            </a:r>
          </a:p>
          <a:p>
            <a:pPr marL="285750" indent="-285750">
              <a:buFont typeface="Arial" panose="020B0604020202020204" pitchFamily="34" charset="0"/>
              <a:buChar char="•"/>
            </a:pPr>
            <a:endParaRPr lang="en-US" dirty="0"/>
          </a:p>
        </p:txBody>
      </p:sp>
      <p:sp>
        <p:nvSpPr>
          <p:cNvPr id="6" name="Content Placeholder 1">
            <a:extLst>
              <a:ext uri="{FF2B5EF4-FFF2-40B4-BE49-F238E27FC236}">
                <a16:creationId xmlns:a16="http://schemas.microsoft.com/office/drawing/2014/main" id="{A6975D10-F91E-AE77-F824-39161EE8534E}"/>
              </a:ext>
            </a:extLst>
          </p:cNvPr>
          <p:cNvSpPr txBox="1">
            <a:spLocks/>
          </p:cNvSpPr>
          <p:nvPr/>
        </p:nvSpPr>
        <p:spPr bwMode="gray">
          <a:xfrm>
            <a:off x="457199" y="1974540"/>
            <a:ext cx="4480561" cy="4243380"/>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a:t>Run the ”</a:t>
            </a:r>
            <a:r>
              <a:rPr lang="en-US" b="1" dirty="0" err="1"/>
              <a:t>run_project.py</a:t>
            </a:r>
            <a:r>
              <a:rPr lang="en-US" dirty="0"/>
              <a:t>” script located in the </a:t>
            </a:r>
            <a:r>
              <a:rPr lang="en-US" i="1" dirty="0"/>
              <a:t>Project00_StartingSoar </a:t>
            </a:r>
            <a:r>
              <a:rPr lang="en-US" dirty="0"/>
              <a:t>folder.</a:t>
            </a:r>
          </a:p>
          <a:p>
            <a:pPr marL="571500" lvl="1" indent="-342900"/>
            <a:r>
              <a:rPr lang="en-US" dirty="0"/>
              <a:t>This window should open </a:t>
            </a:r>
            <a:r>
              <a:rPr lang="en-US" dirty="0">
                <a:sym typeface="Wingdings" pitchFamily="2" charset="2"/>
              </a:rPr>
              <a:t></a:t>
            </a:r>
            <a:endParaRPr lang="en-US" dirty="0"/>
          </a:p>
          <a:p>
            <a:pPr marL="571500" lvl="1" indent="-342900"/>
            <a:r>
              <a:rPr lang="en-US" dirty="0"/>
              <a:t>This is the </a:t>
            </a:r>
            <a:r>
              <a:rPr lang="en-US" b="1" dirty="0" err="1"/>
              <a:t>SoarJavaDebugger</a:t>
            </a:r>
            <a:endParaRPr lang="en-US" b="1" dirty="0"/>
          </a:p>
          <a:p>
            <a:pPr marL="571500" lvl="1" indent="-342900"/>
            <a:r>
              <a:rPr lang="en-US" dirty="0"/>
              <a:t>It is a Java-based tool for interacting with and debugging Soar</a:t>
            </a:r>
          </a:p>
          <a:p>
            <a:pPr marL="342900" indent="-342900">
              <a:buFont typeface="+mj-lt"/>
              <a:buAutoNum type="arabicPeriod" startAt="2"/>
            </a:pPr>
            <a:r>
              <a:rPr lang="en-US" dirty="0"/>
              <a:t>Click the “Step” button once</a:t>
            </a:r>
          </a:p>
          <a:p>
            <a:pPr marL="571500" lvl="1" indent="-342900"/>
            <a:r>
              <a:rPr lang="en-US" dirty="0"/>
              <a:t>If Soar is running, you should see</a:t>
            </a:r>
            <a:br>
              <a:rPr lang="en-US" dirty="0"/>
            </a:br>
            <a:r>
              <a:rPr lang="en-US" dirty="0"/>
              <a:t>“1: ==&gt;S:</a:t>
            </a:r>
            <a:r>
              <a:rPr lang="en-US" dirty="0">
                <a:sym typeface="Wingdings" pitchFamily="2" charset="2"/>
              </a:rPr>
              <a:t> S2 (state no-change)”</a:t>
            </a:r>
            <a:br>
              <a:rPr lang="en-US" dirty="0">
                <a:sym typeface="Wingdings" pitchFamily="2" charset="2"/>
              </a:rPr>
            </a:br>
            <a:r>
              <a:rPr lang="en-US" dirty="0">
                <a:sym typeface="Wingdings" pitchFamily="2" charset="2"/>
              </a:rPr>
              <a:t>appear in the main text area.</a:t>
            </a:r>
          </a:p>
          <a:p>
            <a:pPr marL="571500" lvl="1" indent="-342900"/>
            <a:endParaRPr lang="en-US" dirty="0">
              <a:sym typeface="Wingdings" pitchFamily="2" charset="2"/>
            </a:endParaRPr>
          </a:p>
          <a:p>
            <a:r>
              <a:rPr lang="en-US" dirty="0">
                <a:sym typeface="Wingdings" pitchFamily="2" charset="2"/>
              </a:rPr>
              <a:t>Each project will provide a similar ”</a:t>
            </a:r>
            <a:r>
              <a:rPr lang="en-US" dirty="0" err="1">
                <a:sym typeface="Wingdings" pitchFamily="2" charset="2"/>
              </a:rPr>
              <a:t>run_project.py</a:t>
            </a:r>
            <a:r>
              <a:rPr lang="en-US" dirty="0">
                <a:sym typeface="Wingdings" pitchFamily="2" charset="2"/>
              </a:rPr>
              <a:t>” script you can use to quickly test your code.</a:t>
            </a:r>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15053711-7600-E585-5DF1-B83EDD4C4CD8}"/>
              </a:ext>
            </a:extLst>
          </p:cNvPr>
          <p:cNvPicPr>
            <a:picLocks noChangeAspect="1"/>
          </p:cNvPicPr>
          <p:nvPr/>
        </p:nvPicPr>
        <p:blipFill>
          <a:blip r:embed="rId2"/>
          <a:stretch>
            <a:fillRect/>
          </a:stretch>
        </p:blipFill>
        <p:spPr>
          <a:xfrm>
            <a:off x="4680664" y="1685270"/>
            <a:ext cx="7511336" cy="4386503"/>
          </a:xfrm>
          <a:prstGeom prst="rect">
            <a:avLst/>
          </a:prstGeom>
        </p:spPr>
      </p:pic>
      <p:cxnSp>
        <p:nvCxnSpPr>
          <p:cNvPr id="9" name="Straight Connector 8">
            <a:extLst>
              <a:ext uri="{FF2B5EF4-FFF2-40B4-BE49-F238E27FC236}">
                <a16:creationId xmlns:a16="http://schemas.microsoft.com/office/drawing/2014/main" id="{785DE6B4-0202-4143-6E1D-2A4D5070EA6D}"/>
              </a:ext>
            </a:extLst>
          </p:cNvPr>
          <p:cNvCxnSpPr/>
          <p:nvPr/>
        </p:nvCxnSpPr>
        <p:spPr bwMode="gray">
          <a:xfrm>
            <a:off x="5513832" y="2499087"/>
            <a:ext cx="1197864" cy="0"/>
          </a:xfrm>
          <a:prstGeom prst="line">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5BD4D7-F5F7-A552-4480-87E8A70EA4E3}"/>
              </a:ext>
            </a:extLst>
          </p:cNvPr>
          <p:cNvCxnSpPr>
            <a:cxnSpLocks/>
          </p:cNvCxnSpPr>
          <p:nvPr/>
        </p:nvCxnSpPr>
        <p:spPr bwMode="gray">
          <a:xfrm>
            <a:off x="1051560" y="4582720"/>
            <a:ext cx="3227832" cy="0"/>
          </a:xfrm>
          <a:prstGeom prst="line">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4AA5525-26F4-D7F3-F384-950A9235C315}"/>
              </a:ext>
            </a:extLst>
          </p:cNvPr>
          <p:cNvCxnSpPr>
            <a:cxnSpLocks/>
          </p:cNvCxnSpPr>
          <p:nvPr/>
        </p:nvCxnSpPr>
        <p:spPr bwMode="gray">
          <a:xfrm>
            <a:off x="1773936" y="4025731"/>
            <a:ext cx="603504" cy="0"/>
          </a:xfrm>
          <a:prstGeom prst="line">
            <a:avLst/>
          </a:prstGeom>
          <a:ln w="57150" cap="rnd">
            <a:solidFill>
              <a:schemeClr val="bg2">
                <a:lumMod val="50000"/>
              </a:schemeClr>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2CEAF4C-08B4-4314-447D-462C355C83D7}"/>
              </a:ext>
            </a:extLst>
          </p:cNvPr>
          <p:cNvSpPr/>
          <p:nvPr/>
        </p:nvSpPr>
        <p:spPr bwMode="gray">
          <a:xfrm>
            <a:off x="5193792" y="4693647"/>
            <a:ext cx="466344" cy="228600"/>
          </a:xfrm>
          <a:prstGeom prst="roundRect">
            <a:avLst/>
          </a:prstGeom>
          <a:noFill/>
          <a:ln w="38100" cap="rnd">
            <a:solidFill>
              <a:schemeClr val="bg2">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cxnSp>
        <p:nvCxnSpPr>
          <p:cNvPr id="16" name="Straight Arrow Connector 15">
            <a:extLst>
              <a:ext uri="{FF2B5EF4-FFF2-40B4-BE49-F238E27FC236}">
                <a16:creationId xmlns:a16="http://schemas.microsoft.com/office/drawing/2014/main" id="{3702ECFD-A468-265B-64E6-809B209EB3FF}"/>
              </a:ext>
            </a:extLst>
          </p:cNvPr>
          <p:cNvCxnSpPr>
            <a:cxnSpLocks/>
          </p:cNvCxnSpPr>
          <p:nvPr/>
        </p:nvCxnSpPr>
        <p:spPr bwMode="gray">
          <a:xfrm flipV="1">
            <a:off x="4750308" y="2668859"/>
            <a:ext cx="822959" cy="1520852"/>
          </a:xfrm>
          <a:prstGeom prst="straightConnector1">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A410BD4-354F-41C8-9A3D-72EB4FB3129B}"/>
              </a:ext>
            </a:extLst>
          </p:cNvPr>
          <p:cNvCxnSpPr>
            <a:cxnSpLocks/>
          </p:cNvCxnSpPr>
          <p:nvPr/>
        </p:nvCxnSpPr>
        <p:spPr bwMode="gray">
          <a:xfrm>
            <a:off x="3802975" y="3902385"/>
            <a:ext cx="1335953" cy="873559"/>
          </a:xfrm>
          <a:prstGeom prst="curvedConnector3">
            <a:avLst>
              <a:gd name="adj1" fmla="val 57142"/>
            </a:avLst>
          </a:prstGeom>
          <a:ln w="57150" cap="rnd">
            <a:solidFill>
              <a:schemeClr val="bg2">
                <a:lumMod val="50000"/>
              </a:schemeClr>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AFA783-A40F-2077-B45D-776C94805BC0}"/>
              </a:ext>
            </a:extLst>
          </p:cNvPr>
          <p:cNvSpPr>
            <a:spLocks noGrp="1"/>
          </p:cNvSpPr>
          <p:nvPr>
            <p:ph type="title"/>
          </p:nvPr>
        </p:nvSpPr>
        <p:spPr/>
        <p:txBody>
          <a:bodyPr/>
          <a:lstStyle/>
          <a:p>
            <a:r>
              <a:rPr lang="en-US" dirty="0"/>
              <a:t>Opening the Java Debugger Directly</a:t>
            </a:r>
          </a:p>
        </p:txBody>
      </p:sp>
      <p:sp>
        <p:nvSpPr>
          <p:cNvPr id="2" name="Content Placeholder 1">
            <a:extLst>
              <a:ext uri="{FF2B5EF4-FFF2-40B4-BE49-F238E27FC236}">
                <a16:creationId xmlns:a16="http://schemas.microsoft.com/office/drawing/2014/main" id="{A680CB79-E664-CF0D-A013-E2418F3E5BE2}"/>
              </a:ext>
            </a:extLst>
          </p:cNvPr>
          <p:cNvSpPr>
            <a:spLocks noGrp="1"/>
          </p:cNvSpPr>
          <p:nvPr>
            <p:ph idx="1"/>
          </p:nvPr>
        </p:nvSpPr>
        <p:spPr>
          <a:xfrm>
            <a:off x="457198" y="1243368"/>
            <a:ext cx="11393425" cy="1615758"/>
          </a:xfrm>
        </p:spPr>
        <p:txBody>
          <a:bodyPr/>
          <a:lstStyle/>
          <a:p>
            <a:r>
              <a:rPr lang="en-US" dirty="0"/>
              <a:t>The direct way to open the Soar Java Debugger is to run the </a:t>
            </a:r>
            <a:r>
              <a:rPr lang="en-US" dirty="0" err="1"/>
              <a:t>SoarJavaDebugger.sh</a:t>
            </a:r>
            <a:r>
              <a:rPr lang="en-US" dirty="0"/>
              <a:t>/.bat file.</a:t>
            </a:r>
          </a:p>
          <a:p>
            <a:pPr marL="285750" indent="-285750">
              <a:buFont typeface="Arial" panose="020B0604020202020204" pitchFamily="34" charset="0"/>
              <a:buChar char="•"/>
            </a:pPr>
            <a:r>
              <a:rPr lang="en-US" dirty="0"/>
              <a:t>(If using the .</a:t>
            </a:r>
            <a:r>
              <a:rPr lang="en-US" dirty="0" err="1"/>
              <a:t>sh</a:t>
            </a:r>
            <a:r>
              <a:rPr lang="en-US" dirty="0"/>
              <a:t> file, search online for how to set your computer to run the script when you double-click the file so you don’t need to use your terminal.)</a:t>
            </a:r>
          </a:p>
          <a:p>
            <a:pPr marL="285750" indent="-285750">
              <a:buFont typeface="Arial" panose="020B0604020202020204" pitchFamily="34" charset="0"/>
              <a:buChar char="•"/>
            </a:pPr>
            <a:endParaRPr lang="en-US" dirty="0"/>
          </a:p>
        </p:txBody>
      </p:sp>
      <p:sp>
        <p:nvSpPr>
          <p:cNvPr id="6" name="Content Placeholder 1">
            <a:extLst>
              <a:ext uri="{FF2B5EF4-FFF2-40B4-BE49-F238E27FC236}">
                <a16:creationId xmlns:a16="http://schemas.microsoft.com/office/drawing/2014/main" id="{A6975D10-F91E-AE77-F824-39161EE8534E}"/>
              </a:ext>
            </a:extLst>
          </p:cNvPr>
          <p:cNvSpPr txBox="1">
            <a:spLocks/>
          </p:cNvSpPr>
          <p:nvPr/>
        </p:nvSpPr>
        <p:spPr bwMode="gray">
          <a:xfrm>
            <a:off x="457198" y="2291168"/>
            <a:ext cx="4480561" cy="3657600"/>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The first time you run this file it will check your operating system and copy the appropriate Soar build files into the bin directory.</a:t>
            </a:r>
          </a:p>
          <a:p>
            <a:pPr marL="571500" lvl="1" indent="-342900"/>
            <a:r>
              <a:rPr lang="en-US" dirty="0"/>
              <a:t>If running the </a:t>
            </a:r>
            <a:r>
              <a:rPr lang="en-US" dirty="0" err="1"/>
              <a:t>SoarJavaDebugger</a:t>
            </a:r>
            <a:r>
              <a:rPr lang="en-US" dirty="0"/>
              <a:t> file fails, you may need to add permissions on your machine to allow the script to run.</a:t>
            </a:r>
          </a:p>
          <a:p>
            <a:pPr marL="342900" indent="-342900">
              <a:buFont typeface="Arial" panose="020B0604020202020204" pitchFamily="34" charset="0"/>
              <a:buChar char="•"/>
            </a:pPr>
            <a:r>
              <a:rPr lang="en-US" dirty="0"/>
              <a:t>The Python script mentioned in the previous slide calls this same </a:t>
            </a:r>
            <a:r>
              <a:rPr lang="en-US" dirty="0" err="1"/>
              <a:t>SoarJavaDebugger</a:t>
            </a:r>
            <a:r>
              <a:rPr lang="en-US" dirty="0"/>
              <a:t> file, so it will also automatically perform this file copy the first time you run that script.</a:t>
            </a:r>
          </a:p>
        </p:txBody>
      </p:sp>
      <p:pic>
        <p:nvPicPr>
          <p:cNvPr id="7" name="Picture 6">
            <a:extLst>
              <a:ext uri="{FF2B5EF4-FFF2-40B4-BE49-F238E27FC236}">
                <a16:creationId xmlns:a16="http://schemas.microsoft.com/office/drawing/2014/main" id="{15053711-7600-E585-5DF1-B83EDD4C4CD8}"/>
              </a:ext>
            </a:extLst>
          </p:cNvPr>
          <p:cNvPicPr>
            <a:picLocks noChangeAspect="1"/>
          </p:cNvPicPr>
          <p:nvPr/>
        </p:nvPicPr>
        <p:blipFill>
          <a:blip r:embed="rId2"/>
          <a:stretch>
            <a:fillRect/>
          </a:stretch>
        </p:blipFill>
        <p:spPr>
          <a:xfrm>
            <a:off x="4680664" y="1805623"/>
            <a:ext cx="7511336" cy="4386503"/>
          </a:xfrm>
          <a:prstGeom prst="rect">
            <a:avLst/>
          </a:prstGeom>
        </p:spPr>
      </p:pic>
    </p:spTree>
    <p:extLst>
      <p:ext uri="{BB962C8B-B14F-4D97-AF65-F5344CB8AC3E}">
        <p14:creationId xmlns:p14="http://schemas.microsoft.com/office/powerpoint/2010/main" val="3939408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2EAB8E-717B-6BDE-A420-372385608884}"/>
              </a:ext>
            </a:extLst>
          </p:cNvPr>
          <p:cNvSpPr>
            <a:spLocks noGrp="1"/>
          </p:cNvSpPr>
          <p:nvPr>
            <p:ph type="title"/>
          </p:nvPr>
        </p:nvSpPr>
        <p:spPr/>
        <p:txBody>
          <a:bodyPr/>
          <a:lstStyle/>
          <a:p>
            <a:r>
              <a:rPr lang="en-US" dirty="0"/>
              <a:t>Loading Soar Agents Manually</a:t>
            </a:r>
          </a:p>
        </p:txBody>
      </p:sp>
      <p:sp>
        <p:nvSpPr>
          <p:cNvPr id="2" name="Content Placeholder 1">
            <a:extLst>
              <a:ext uri="{FF2B5EF4-FFF2-40B4-BE49-F238E27FC236}">
                <a16:creationId xmlns:a16="http://schemas.microsoft.com/office/drawing/2014/main" id="{7BFE94C4-62CE-D554-1D03-85C05C894898}"/>
              </a:ext>
            </a:extLst>
          </p:cNvPr>
          <p:cNvSpPr>
            <a:spLocks noGrp="1"/>
          </p:cNvSpPr>
          <p:nvPr>
            <p:ph idx="1"/>
          </p:nvPr>
        </p:nvSpPr>
        <p:spPr>
          <a:xfrm>
            <a:off x="854964" y="1344169"/>
            <a:ext cx="10154412" cy="1591056"/>
          </a:xfrm>
        </p:spPr>
        <p:txBody>
          <a:bodyPr/>
          <a:lstStyle/>
          <a:p>
            <a:r>
              <a:rPr lang="en-US" dirty="0"/>
              <a:t>The </a:t>
            </a:r>
            <a:r>
              <a:rPr lang="en-US" i="1" dirty="0" err="1"/>
              <a:t>run_project.py</a:t>
            </a:r>
            <a:r>
              <a:rPr lang="en-US" dirty="0"/>
              <a:t> script automatically loads your agent code into Soar.</a:t>
            </a:r>
          </a:p>
          <a:p>
            <a:r>
              <a:rPr lang="en-US" dirty="0"/>
              <a:t>Running the </a:t>
            </a:r>
            <a:r>
              <a:rPr lang="en-US" i="1" dirty="0" err="1"/>
              <a:t>SoarJavaDebugger</a:t>
            </a:r>
            <a:r>
              <a:rPr lang="en-US" dirty="0"/>
              <a:t> directly does not!</a:t>
            </a:r>
          </a:p>
          <a:p>
            <a:pPr marL="285750" indent="-285750">
              <a:buFont typeface="Arial" panose="020B0604020202020204" pitchFamily="34" charset="0"/>
              <a:buChar char="•"/>
            </a:pPr>
            <a:r>
              <a:rPr lang="en-US" dirty="0"/>
              <a:t>After opening the debugger, click the “Source” button to load an agent code file you have written into this Soar instance.</a:t>
            </a:r>
          </a:p>
          <a:p>
            <a:endParaRPr lang="en-US" dirty="0"/>
          </a:p>
        </p:txBody>
      </p:sp>
      <p:pic>
        <p:nvPicPr>
          <p:cNvPr id="4" name="Picture 3">
            <a:extLst>
              <a:ext uri="{FF2B5EF4-FFF2-40B4-BE49-F238E27FC236}">
                <a16:creationId xmlns:a16="http://schemas.microsoft.com/office/drawing/2014/main" id="{B6F59ABA-FE14-8A81-0380-166EAD43BB45}"/>
              </a:ext>
            </a:extLst>
          </p:cNvPr>
          <p:cNvPicPr>
            <a:picLocks noChangeAspect="1"/>
          </p:cNvPicPr>
          <p:nvPr/>
        </p:nvPicPr>
        <p:blipFill>
          <a:blip r:embed="rId2"/>
          <a:stretch>
            <a:fillRect/>
          </a:stretch>
        </p:blipFill>
        <p:spPr>
          <a:xfrm>
            <a:off x="4753816" y="2359152"/>
            <a:ext cx="7511336" cy="4386503"/>
          </a:xfrm>
          <a:prstGeom prst="rect">
            <a:avLst/>
          </a:prstGeom>
        </p:spPr>
      </p:pic>
      <p:sp>
        <p:nvSpPr>
          <p:cNvPr id="5" name="Rounded Rectangle 4">
            <a:extLst>
              <a:ext uri="{FF2B5EF4-FFF2-40B4-BE49-F238E27FC236}">
                <a16:creationId xmlns:a16="http://schemas.microsoft.com/office/drawing/2014/main" id="{12390237-0D8E-142C-E6CA-CBDC5BEEF1E5}"/>
              </a:ext>
            </a:extLst>
          </p:cNvPr>
          <p:cNvSpPr/>
          <p:nvPr/>
        </p:nvSpPr>
        <p:spPr bwMode="gray">
          <a:xfrm>
            <a:off x="5266944" y="5880744"/>
            <a:ext cx="557784" cy="228600"/>
          </a:xfrm>
          <a:prstGeom prst="roundRect">
            <a:avLst/>
          </a:prstGeom>
          <a:noFill/>
          <a:ln w="38100" cap="rnd">
            <a:solidFill>
              <a:schemeClr val="bg2">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cxnSp>
        <p:nvCxnSpPr>
          <p:cNvPr id="19" name="Straight Arrow Connector 18">
            <a:extLst>
              <a:ext uri="{FF2B5EF4-FFF2-40B4-BE49-F238E27FC236}">
                <a16:creationId xmlns:a16="http://schemas.microsoft.com/office/drawing/2014/main" id="{42A44F7C-2BA9-A2DB-FDC4-AB6E901199C1}"/>
              </a:ext>
            </a:extLst>
          </p:cNvPr>
          <p:cNvCxnSpPr>
            <a:cxnSpLocks/>
          </p:cNvCxnSpPr>
          <p:nvPr/>
        </p:nvCxnSpPr>
        <p:spPr bwMode="gray">
          <a:xfrm>
            <a:off x="5327374" y="2359152"/>
            <a:ext cx="182880" cy="3389641"/>
          </a:xfrm>
          <a:prstGeom prst="straightConnector1">
            <a:avLst/>
          </a:prstGeom>
          <a:ln w="57150" cap="rnd">
            <a:solidFill>
              <a:schemeClr val="bg2">
                <a:lumMod val="50000"/>
              </a:schemeClr>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Content Placeholder 1">
            <a:extLst>
              <a:ext uri="{FF2B5EF4-FFF2-40B4-BE49-F238E27FC236}">
                <a16:creationId xmlns:a16="http://schemas.microsoft.com/office/drawing/2014/main" id="{0FCB118D-C00F-0961-F506-6E19FCBF0082}"/>
              </a:ext>
            </a:extLst>
          </p:cNvPr>
          <p:cNvSpPr txBox="1">
            <a:spLocks/>
          </p:cNvSpPr>
          <p:nvPr/>
        </p:nvSpPr>
        <p:spPr bwMode="gray">
          <a:xfrm>
            <a:off x="854964" y="2935224"/>
            <a:ext cx="4019186" cy="3136392"/>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(You will not need to do this for projects in this course if you use the run_project.py script.)</a:t>
            </a:r>
          </a:p>
          <a:p>
            <a:pPr marL="285750" indent="-285750">
              <a:buFont typeface="Arial" panose="020B0604020202020204" pitchFamily="34" charset="0"/>
              <a:buChar char="•"/>
            </a:pPr>
            <a:endParaRPr lang="en-US" dirty="0"/>
          </a:p>
        </p:txBody>
      </p:sp>
      <p:cxnSp>
        <p:nvCxnSpPr>
          <p:cNvPr id="23" name="Straight Connector 22">
            <a:extLst>
              <a:ext uri="{FF2B5EF4-FFF2-40B4-BE49-F238E27FC236}">
                <a16:creationId xmlns:a16="http://schemas.microsoft.com/office/drawing/2014/main" id="{4907E096-217D-D4D8-7B46-6D9A7434941B}"/>
              </a:ext>
            </a:extLst>
          </p:cNvPr>
          <p:cNvCxnSpPr>
            <a:cxnSpLocks/>
          </p:cNvCxnSpPr>
          <p:nvPr/>
        </p:nvCxnSpPr>
        <p:spPr bwMode="gray">
          <a:xfrm>
            <a:off x="4933784" y="2330131"/>
            <a:ext cx="832104" cy="0"/>
          </a:xfrm>
          <a:prstGeom prst="line">
            <a:avLst/>
          </a:prstGeom>
          <a:ln w="38100" cap="rnd">
            <a:solidFill>
              <a:schemeClr val="bg2">
                <a:lumMod val="50000"/>
              </a:schemeClr>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48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0D2BD8-58FF-1CF4-32AD-C975B3023E95}"/>
              </a:ext>
            </a:extLst>
          </p:cNvPr>
          <p:cNvSpPr>
            <a:spLocks noGrp="1"/>
          </p:cNvSpPr>
          <p:nvPr>
            <p:ph type="title"/>
          </p:nvPr>
        </p:nvSpPr>
        <p:spPr/>
        <p:txBody>
          <a:bodyPr/>
          <a:lstStyle/>
          <a:p>
            <a:r>
              <a:rPr lang="en-US" dirty="0"/>
              <a:t>Starting the Soar Command Line Interface</a:t>
            </a:r>
          </a:p>
        </p:txBody>
      </p:sp>
      <p:sp>
        <p:nvSpPr>
          <p:cNvPr id="2" name="Content Placeholder 1">
            <a:extLst>
              <a:ext uri="{FF2B5EF4-FFF2-40B4-BE49-F238E27FC236}">
                <a16:creationId xmlns:a16="http://schemas.microsoft.com/office/drawing/2014/main" id="{5578B266-2330-8023-0C62-775163B3B266}"/>
              </a:ext>
            </a:extLst>
          </p:cNvPr>
          <p:cNvSpPr>
            <a:spLocks noGrp="1"/>
          </p:cNvSpPr>
          <p:nvPr>
            <p:ph idx="1"/>
          </p:nvPr>
        </p:nvSpPr>
        <p:spPr>
          <a:xfrm>
            <a:off x="783336" y="1365403"/>
            <a:ext cx="5644896" cy="4632259"/>
          </a:xfrm>
        </p:spPr>
        <p:txBody>
          <a:bodyPr>
            <a:normAutofit/>
          </a:bodyPr>
          <a:lstStyle/>
          <a:p>
            <a:r>
              <a:rPr lang="en-US" dirty="0"/>
              <a:t>Soar doesn’t need a debugger window.</a:t>
            </a:r>
          </a:p>
          <a:p>
            <a:r>
              <a:rPr lang="en-US" dirty="0"/>
              <a:t>There are three easy ways to run Soar direct from your terminal / command line:</a:t>
            </a:r>
          </a:p>
          <a:p>
            <a:pPr marL="342900" indent="-342900">
              <a:buFont typeface="Arial" panose="020B0604020202020204" pitchFamily="34" charset="0"/>
              <a:buAutoNum type="arabicPeriod"/>
            </a:pPr>
            <a:r>
              <a:rPr lang="en-US" dirty="0"/>
              <a:t>From your terminal, run the </a:t>
            </a:r>
            <a:r>
              <a:rPr lang="en-US" b="1" dirty="0">
                <a:latin typeface="Consolas" panose="020B0609020204030204" pitchFamily="49" charset="0"/>
                <a:ea typeface="Menlo" panose="020B0609030804020204" pitchFamily="49" charset="0"/>
                <a:cs typeface="Menlo" panose="020B0609030804020204" pitchFamily="49" charset="0"/>
              </a:rPr>
              <a:t>soar</a:t>
            </a:r>
            <a:r>
              <a:rPr lang="en-US" dirty="0"/>
              <a:t> (Mac/Linux) or </a:t>
            </a:r>
            <a:r>
              <a:rPr lang="en-US" b="1" dirty="0" err="1">
                <a:latin typeface="Consolas" panose="020B0609020204030204" pitchFamily="49" charset="0"/>
                <a:ea typeface="Menlo" panose="020B0609030804020204" pitchFamily="49" charset="0"/>
                <a:cs typeface="Menlo" panose="020B0609030804020204" pitchFamily="49" charset="0"/>
              </a:rPr>
              <a:t>soar.exe</a:t>
            </a:r>
            <a:r>
              <a:rPr lang="en-US" b="1" dirty="0">
                <a:latin typeface="Consolas" panose="020B0609020204030204" pitchFamily="49" charset="0"/>
                <a:ea typeface="Menlo" panose="020B0609030804020204" pitchFamily="49" charset="0"/>
                <a:cs typeface="Menlo" panose="020B0609030804020204" pitchFamily="49" charset="0"/>
              </a:rPr>
              <a:t> </a:t>
            </a:r>
            <a:r>
              <a:rPr lang="en-US" dirty="0"/>
              <a:t>(Windows) executable</a:t>
            </a:r>
          </a:p>
          <a:p>
            <a:pPr marL="571500" lvl="1" indent="-342900"/>
            <a:r>
              <a:rPr lang="en-US" dirty="0"/>
              <a:t>Initially this will be under the platform-specific directory within the </a:t>
            </a:r>
            <a:r>
              <a:rPr lang="en-US" dirty="0">
                <a:latin typeface="Consolas" panose="020B0609020204030204" pitchFamily="49" charset="0"/>
                <a:ea typeface="Menlo" panose="020B0609030804020204" pitchFamily="49" charset="0"/>
                <a:cs typeface="Menlo" panose="020B0609030804020204" pitchFamily="49" charset="0"/>
              </a:rPr>
              <a:t>bin</a:t>
            </a:r>
            <a:r>
              <a:rPr lang="en-US" dirty="0"/>
              <a:t> folder.</a:t>
            </a:r>
          </a:p>
          <a:p>
            <a:pPr marL="342900" indent="-342900">
              <a:buAutoNum type="arabicPeriod"/>
            </a:pPr>
            <a:r>
              <a:rPr lang="en-US" dirty="0"/>
              <a:t>Run the “</a:t>
            </a:r>
            <a:r>
              <a:rPr lang="en-US" b="1" dirty="0" err="1">
                <a:latin typeface="Consolas" panose="020B0609020204030204" pitchFamily="49" charset="0"/>
                <a:ea typeface="Menlo" panose="020B0609030804020204" pitchFamily="49" charset="0"/>
                <a:cs typeface="Menlo" panose="020B0609030804020204" pitchFamily="49" charset="0"/>
              </a:rPr>
              <a:t>SoarCLI.sh</a:t>
            </a:r>
            <a:r>
              <a:rPr lang="en-US" b="1" dirty="0">
                <a:latin typeface="Consolas" panose="020B0609020204030204" pitchFamily="49" charset="0"/>
                <a:ea typeface="Menlo" panose="020B0609030804020204" pitchFamily="49" charset="0"/>
                <a:cs typeface="Menlo" panose="020B0609030804020204" pitchFamily="49" charset="0"/>
              </a:rPr>
              <a:t>/.bat</a:t>
            </a:r>
            <a:r>
              <a:rPr lang="en-US" dirty="0"/>
              <a:t>” script </a:t>
            </a:r>
          </a:p>
          <a:p>
            <a:pPr marL="571500" lvl="1" indent="-342900"/>
            <a:r>
              <a:rPr lang="en-US" dirty="0"/>
              <a:t>This automatically runs the soar executable file appropriate for your OS.</a:t>
            </a:r>
          </a:p>
          <a:p>
            <a:pPr marL="342900" indent="-342900">
              <a:buAutoNum type="arabicPeriod"/>
            </a:pPr>
            <a:r>
              <a:rPr lang="en-US" dirty="0"/>
              <a:t>Run the </a:t>
            </a:r>
            <a:r>
              <a:rPr lang="en-US" b="1" dirty="0" err="1">
                <a:latin typeface="Consolas" panose="020B0609020204030204" pitchFamily="49" charset="0"/>
                <a:ea typeface="Menlo" panose="020B0609030804020204" pitchFamily="49" charset="0"/>
                <a:cs typeface="Menlo" panose="020B0609030804020204" pitchFamily="49" charset="0"/>
              </a:rPr>
              <a:t>run_soar_cli</a:t>
            </a:r>
            <a:r>
              <a:rPr lang="en-US" b="1" dirty="0">
                <a:latin typeface="Consolas" panose="020B0609020204030204" pitchFamily="49" charset="0"/>
                <a:ea typeface="Menlo" panose="020B0609030804020204" pitchFamily="49" charset="0"/>
                <a:cs typeface="Menlo" panose="020B0609030804020204" pitchFamily="49" charset="0"/>
              </a:rPr>
              <a:t>()</a:t>
            </a:r>
            <a:r>
              <a:rPr lang="en-US" b="1" dirty="0"/>
              <a:t> </a:t>
            </a:r>
            <a:r>
              <a:rPr lang="en-US" dirty="0"/>
              <a:t>Python function in the </a:t>
            </a:r>
            <a:r>
              <a:rPr lang="en-US" i="1" dirty="0" err="1">
                <a:latin typeface="Consolas" panose="020B0609020204030204" pitchFamily="49" charset="0"/>
                <a:ea typeface="Menlo" panose="020B0609030804020204" pitchFamily="49" charset="0"/>
                <a:cs typeface="Menlo" panose="020B0609030804020204" pitchFamily="49" charset="0"/>
              </a:rPr>
              <a:t>run_soar.py</a:t>
            </a:r>
            <a:r>
              <a:rPr lang="en-US" i="1" dirty="0">
                <a:latin typeface="Consolas" panose="020B0609020204030204" pitchFamily="49" charset="0"/>
                <a:ea typeface="Menlo" panose="020B0609030804020204" pitchFamily="49" charset="0"/>
                <a:cs typeface="Menlo" panose="020B0609030804020204" pitchFamily="49" charset="0"/>
              </a:rPr>
              <a:t> </a:t>
            </a:r>
            <a:r>
              <a:rPr lang="en-US" dirty="0"/>
              <a:t>file provided within this tutorial.</a:t>
            </a:r>
          </a:p>
          <a:p>
            <a:pPr marL="342900" indent="-342900">
              <a:buAutoNum type="arabicPeriod"/>
            </a:pPr>
            <a:endParaRPr lang="en-US" dirty="0"/>
          </a:p>
          <a:p>
            <a:r>
              <a:rPr lang="en-US" dirty="0"/>
              <a:t>(The “exit” command ends the Soar process.)</a:t>
            </a:r>
          </a:p>
        </p:txBody>
      </p:sp>
      <p:pic>
        <p:nvPicPr>
          <p:cNvPr id="6" name="Picture 5">
            <a:extLst>
              <a:ext uri="{FF2B5EF4-FFF2-40B4-BE49-F238E27FC236}">
                <a16:creationId xmlns:a16="http://schemas.microsoft.com/office/drawing/2014/main" id="{FBE323ED-B8BD-96D0-5925-1820DE216E4D}"/>
              </a:ext>
            </a:extLst>
          </p:cNvPr>
          <p:cNvPicPr>
            <a:picLocks noChangeAspect="1"/>
          </p:cNvPicPr>
          <p:nvPr/>
        </p:nvPicPr>
        <p:blipFill>
          <a:blip r:embed="rId2"/>
          <a:stretch>
            <a:fillRect/>
          </a:stretch>
        </p:blipFill>
        <p:spPr>
          <a:xfrm>
            <a:off x="5952744" y="860338"/>
            <a:ext cx="6680454" cy="5144717"/>
          </a:xfrm>
          <a:prstGeom prst="rect">
            <a:avLst/>
          </a:prstGeom>
        </p:spPr>
      </p:pic>
    </p:spTree>
    <p:extLst>
      <p:ext uri="{BB962C8B-B14F-4D97-AF65-F5344CB8AC3E}">
        <p14:creationId xmlns:p14="http://schemas.microsoft.com/office/powerpoint/2010/main" val="1585005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0CD8A-E464-C642-1A57-5A57EBD22C2A}"/>
              </a:ext>
            </a:extLst>
          </p:cNvPr>
          <p:cNvSpPr>
            <a:spLocks noGrp="1"/>
          </p:cNvSpPr>
          <p:nvPr>
            <p:ph type="title"/>
          </p:nvPr>
        </p:nvSpPr>
        <p:spPr/>
        <p:txBody>
          <a:bodyPr/>
          <a:lstStyle/>
          <a:p>
            <a:r>
              <a:rPr lang="en-US" dirty="0"/>
              <a:t>Lesson Design</a:t>
            </a:r>
          </a:p>
        </p:txBody>
      </p:sp>
      <p:sp>
        <p:nvSpPr>
          <p:cNvPr id="2" name="Content Placeholder 1">
            <a:extLst>
              <a:ext uri="{FF2B5EF4-FFF2-40B4-BE49-F238E27FC236}">
                <a16:creationId xmlns:a16="http://schemas.microsoft.com/office/drawing/2014/main" id="{DE9DE7CA-31BA-E241-780F-A850B49797B0}"/>
              </a:ext>
            </a:extLst>
          </p:cNvPr>
          <p:cNvSpPr>
            <a:spLocks noGrp="1"/>
          </p:cNvSpPr>
          <p:nvPr>
            <p:ph idx="1"/>
          </p:nvPr>
        </p:nvSpPr>
        <p:spPr>
          <a:xfrm>
            <a:off x="1524000" y="1557210"/>
            <a:ext cx="9144000" cy="4340670"/>
          </a:xfrm>
        </p:spPr>
        <p:txBody>
          <a:bodyPr>
            <a:normAutofit/>
          </a:bodyPr>
          <a:lstStyle/>
          <a:p>
            <a:r>
              <a:rPr lang="en-US" dirty="0"/>
              <a:t>Each lesson has two components:</a:t>
            </a:r>
          </a:p>
          <a:p>
            <a:pPr marL="342900" indent="-342900">
              <a:buFont typeface="+mj-lt"/>
              <a:buAutoNum type="arabicPeriod"/>
            </a:pPr>
            <a:r>
              <a:rPr lang="en-US" b="1" dirty="0">
                <a:solidFill>
                  <a:schemeClr val="tx2"/>
                </a:solidFill>
              </a:rPr>
              <a:t>Instruction</a:t>
            </a:r>
            <a:r>
              <a:rPr lang="en-US" dirty="0"/>
              <a:t>: A pdf that describes the concepts </a:t>
            </a:r>
            <a:br>
              <a:rPr lang="en-US" dirty="0"/>
            </a:br>
            <a:r>
              <a:rPr lang="en-US" dirty="0"/>
              <a:t>and goals for the lesson </a:t>
            </a:r>
          </a:p>
          <a:p>
            <a:pPr marL="571500" lvl="1" indent="-342900"/>
            <a:r>
              <a:rPr lang="en-US" dirty="0"/>
              <a:t>(You are here)</a:t>
            </a:r>
          </a:p>
          <a:p>
            <a:pPr marL="342900" indent="-342900">
              <a:buFont typeface="+mj-lt"/>
              <a:buAutoNum type="arabicPeriod"/>
            </a:pPr>
            <a:r>
              <a:rPr lang="en-US" b="1" dirty="0">
                <a:solidFill>
                  <a:schemeClr val="bg2">
                    <a:lumMod val="50000"/>
                  </a:schemeClr>
                </a:solidFill>
              </a:rPr>
              <a:t>Application</a:t>
            </a:r>
            <a:r>
              <a:rPr lang="en-US" dirty="0"/>
              <a:t>: A project assignment that applies the concepts to develop your agent</a:t>
            </a:r>
          </a:p>
          <a:p>
            <a:pPr marL="571500" lvl="1" indent="-342900"/>
            <a:r>
              <a:rPr lang="en-US" dirty="0"/>
              <a:t>Each project folder comes with some starter Soar code that you must modify.</a:t>
            </a:r>
          </a:p>
          <a:p>
            <a:pPr marL="571500" lvl="1" indent="-342900"/>
            <a:r>
              <a:rPr lang="en-US" dirty="0"/>
              <a:t>Walk through the pdf and edit the code as you go according to its instructions.</a:t>
            </a:r>
          </a:p>
          <a:p>
            <a:pPr marL="800100" lvl="3" indent="-342900"/>
            <a:r>
              <a:rPr lang="en-US" dirty="0"/>
              <a:t>This is a self-guided learning and development experience.</a:t>
            </a:r>
          </a:p>
          <a:p>
            <a:pPr marL="800100" lvl="3" indent="-342900"/>
            <a:r>
              <a:rPr lang="en-US" dirty="0"/>
              <a:t>By the end of the lesson pdf, you should have completed the assignment.</a:t>
            </a:r>
          </a:p>
          <a:p>
            <a:pPr marL="571500" lvl="1" indent="-342900"/>
            <a:r>
              <a:rPr lang="en-US" dirty="0"/>
              <a:t>Each folder also comes with instructor solution code for the assignment.</a:t>
            </a:r>
          </a:p>
          <a:p>
            <a:pPr marL="800100" lvl="3" indent="-342900"/>
            <a:r>
              <a:rPr lang="en-US" dirty="0"/>
              <a:t>(Don’t look at the solution unless you are stuck after watching the video.)</a:t>
            </a:r>
          </a:p>
          <a:p>
            <a:pPr marL="571500" lvl="1" indent="-342900"/>
            <a:r>
              <a:rPr lang="en-US" dirty="0"/>
              <a:t>The provided “</a:t>
            </a:r>
            <a:r>
              <a:rPr lang="en-US" dirty="0">
                <a:latin typeface="Consolas" panose="020B0609020204030204" pitchFamily="49" charset="0"/>
              </a:rPr>
              <a:t>run_project.py</a:t>
            </a:r>
            <a:r>
              <a:rPr lang="en-US" dirty="0"/>
              <a:t>” Python script lets you test your code at any time.</a:t>
            </a:r>
          </a:p>
          <a:p>
            <a:endParaRPr lang="en-US" dirty="0"/>
          </a:p>
        </p:txBody>
      </p:sp>
      <p:grpSp>
        <p:nvGrpSpPr>
          <p:cNvPr id="18" name="Group 17">
            <a:extLst>
              <a:ext uri="{FF2B5EF4-FFF2-40B4-BE49-F238E27FC236}">
                <a16:creationId xmlns:a16="http://schemas.microsoft.com/office/drawing/2014/main" id="{36AE5F62-DB37-6CD4-9FD2-1F586F567D33}"/>
              </a:ext>
            </a:extLst>
          </p:cNvPr>
          <p:cNvGrpSpPr/>
          <p:nvPr/>
        </p:nvGrpSpPr>
        <p:grpSpPr>
          <a:xfrm>
            <a:off x="8012021" y="576222"/>
            <a:ext cx="3479800" cy="2123433"/>
            <a:chOff x="8095996" y="627576"/>
            <a:chExt cx="3479800" cy="2123433"/>
          </a:xfrm>
        </p:grpSpPr>
        <p:pic>
          <p:nvPicPr>
            <p:cNvPr id="5" name="Picture 4">
              <a:extLst>
                <a:ext uri="{FF2B5EF4-FFF2-40B4-BE49-F238E27FC236}">
                  <a16:creationId xmlns:a16="http://schemas.microsoft.com/office/drawing/2014/main" id="{F44B85F6-A6AF-B7B3-1806-F4F042415B32}"/>
                </a:ext>
              </a:extLst>
            </p:cNvPr>
            <p:cNvPicPr>
              <a:picLocks noChangeAspect="1"/>
            </p:cNvPicPr>
            <p:nvPr/>
          </p:nvPicPr>
          <p:blipFill rotWithShape="1">
            <a:blip r:embed="rId2"/>
            <a:srcRect t="11064"/>
            <a:stretch/>
          </p:blipFill>
          <p:spPr>
            <a:xfrm>
              <a:off x="8095996" y="627576"/>
              <a:ext cx="3479800" cy="21234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8" name="Straight Connector 7">
              <a:extLst>
                <a:ext uri="{FF2B5EF4-FFF2-40B4-BE49-F238E27FC236}">
                  <a16:creationId xmlns:a16="http://schemas.microsoft.com/office/drawing/2014/main" id="{4EB5463E-5D67-0FD5-0224-FFD8539DCB2A}"/>
                </a:ext>
              </a:extLst>
            </p:cNvPr>
            <p:cNvCxnSpPr/>
            <p:nvPr/>
          </p:nvCxnSpPr>
          <p:spPr bwMode="gray">
            <a:xfrm>
              <a:off x="8659368" y="1250886"/>
              <a:ext cx="0" cy="576072"/>
            </a:xfrm>
            <a:prstGeom prst="line">
              <a:avLst/>
            </a:prstGeom>
            <a:ln w="57150" cap="rnd">
              <a:solidFill>
                <a:schemeClr val="bg2">
                  <a:lumMod val="50000"/>
                </a:schemeClr>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9579A28-4513-6BA3-DB3D-5100B507D361}"/>
                </a:ext>
              </a:extLst>
            </p:cNvPr>
            <p:cNvSpPr/>
            <p:nvPr/>
          </p:nvSpPr>
          <p:spPr bwMode="gray">
            <a:xfrm>
              <a:off x="8659368" y="1250886"/>
              <a:ext cx="2825496" cy="568770"/>
            </a:xfrm>
            <a:prstGeom prst="rect">
              <a:avLst/>
            </a:prstGeom>
            <a:noFill/>
            <a:ln w="28575" cap="rnd">
              <a:solidFill>
                <a:schemeClr val="bg2">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0" name="Rectangle 9">
              <a:extLst>
                <a:ext uri="{FF2B5EF4-FFF2-40B4-BE49-F238E27FC236}">
                  <a16:creationId xmlns:a16="http://schemas.microsoft.com/office/drawing/2014/main" id="{CCFD71FC-4B87-F5A9-C350-678B2C191257}"/>
                </a:ext>
              </a:extLst>
            </p:cNvPr>
            <p:cNvSpPr/>
            <p:nvPr/>
          </p:nvSpPr>
          <p:spPr bwMode="gray">
            <a:xfrm>
              <a:off x="8659368" y="1837944"/>
              <a:ext cx="2825496" cy="295338"/>
            </a:xfrm>
            <a:prstGeom prst="rect">
              <a:avLst/>
            </a:prstGeom>
            <a:noFill/>
            <a:ln w="28575"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cxnSp>
          <p:nvCxnSpPr>
            <p:cNvPr id="7" name="Straight Connector 6">
              <a:extLst>
                <a:ext uri="{FF2B5EF4-FFF2-40B4-BE49-F238E27FC236}">
                  <a16:creationId xmlns:a16="http://schemas.microsoft.com/office/drawing/2014/main" id="{C4D15ADB-5DF7-4FE3-1AA8-778FD15669DE}"/>
                </a:ext>
              </a:extLst>
            </p:cNvPr>
            <p:cNvCxnSpPr>
              <a:cxnSpLocks/>
            </p:cNvCxnSpPr>
            <p:nvPr/>
          </p:nvCxnSpPr>
          <p:spPr bwMode="gray">
            <a:xfrm>
              <a:off x="8659368" y="1847088"/>
              <a:ext cx="0" cy="286194"/>
            </a:xfrm>
            <a:prstGeom prst="line">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928EA51-D438-6FB0-3AE5-5EE8F619A24B}"/>
                </a:ext>
              </a:extLst>
            </p:cNvPr>
            <p:cNvSpPr/>
            <p:nvPr/>
          </p:nvSpPr>
          <p:spPr bwMode="gray">
            <a:xfrm>
              <a:off x="8659368" y="2432812"/>
              <a:ext cx="2825496" cy="295338"/>
            </a:xfrm>
            <a:prstGeom prst="rect">
              <a:avLst/>
            </a:prstGeom>
            <a:noFill/>
            <a:ln w="28575" cap="rnd">
              <a:solidFill>
                <a:schemeClr val="bg2">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cxnSp>
          <p:nvCxnSpPr>
            <p:cNvPr id="17" name="Straight Connector 16">
              <a:extLst>
                <a:ext uri="{FF2B5EF4-FFF2-40B4-BE49-F238E27FC236}">
                  <a16:creationId xmlns:a16="http://schemas.microsoft.com/office/drawing/2014/main" id="{C9E19EDC-74CD-37B8-A1E6-BDCC114C3E6E}"/>
                </a:ext>
              </a:extLst>
            </p:cNvPr>
            <p:cNvCxnSpPr>
              <a:cxnSpLocks/>
            </p:cNvCxnSpPr>
            <p:nvPr/>
          </p:nvCxnSpPr>
          <p:spPr bwMode="gray">
            <a:xfrm>
              <a:off x="8659368" y="2441956"/>
              <a:ext cx="0" cy="286194"/>
            </a:xfrm>
            <a:prstGeom prst="line">
              <a:avLst/>
            </a:prstGeom>
            <a:ln w="57150" cap="rnd">
              <a:solidFill>
                <a:schemeClr val="bg2">
                  <a:lumMod val="50000"/>
                </a:schemeClr>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8756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B5A8C0A-3C2A-91FF-0B0D-F900A9D87661}"/>
              </a:ext>
            </a:extLst>
          </p:cNvPr>
          <p:cNvSpPr>
            <a:spLocks noGrp="1"/>
          </p:cNvSpPr>
          <p:nvPr>
            <p:ph type="title"/>
          </p:nvPr>
        </p:nvSpPr>
        <p:spPr/>
        <p:txBody>
          <a:bodyPr/>
          <a:lstStyle/>
          <a:p>
            <a:r>
              <a:rPr lang="en-US" dirty="0"/>
              <a:t>Installing Soar for Other Applications</a:t>
            </a:r>
          </a:p>
        </p:txBody>
      </p:sp>
      <p:sp>
        <p:nvSpPr>
          <p:cNvPr id="9" name="Content Placeholder 8">
            <a:extLst>
              <a:ext uri="{FF2B5EF4-FFF2-40B4-BE49-F238E27FC236}">
                <a16:creationId xmlns:a16="http://schemas.microsoft.com/office/drawing/2014/main" id="{A3472013-791F-349A-CA74-B4A78BFD777A}"/>
              </a:ext>
            </a:extLst>
          </p:cNvPr>
          <p:cNvSpPr>
            <a:spLocks noGrp="1"/>
          </p:cNvSpPr>
          <p:nvPr>
            <p:ph idx="1"/>
          </p:nvPr>
        </p:nvSpPr>
        <p:spPr>
          <a:xfrm>
            <a:off x="1524000" y="1557210"/>
            <a:ext cx="9144000" cy="4249230"/>
          </a:xfrm>
        </p:spPr>
        <p:txBody>
          <a:bodyPr>
            <a:normAutofit fontScale="92500" lnSpcReduction="20000"/>
          </a:bodyPr>
          <a:lstStyle/>
          <a:p>
            <a:r>
              <a:rPr lang="en-US" dirty="0"/>
              <a:t>Your project files will call the Soar executable using relative paths in the tutorial directory.</a:t>
            </a:r>
          </a:p>
          <a:p>
            <a:r>
              <a:rPr lang="en-US" dirty="0"/>
              <a:t>If you want to install Soar such that you can use it in other applications without knowing the relative path, use </a:t>
            </a:r>
            <a:r>
              <a:rPr lang="en-US" b="1" dirty="0"/>
              <a:t>environment variables </a:t>
            </a:r>
            <a:r>
              <a:rPr lang="en-US" dirty="0"/>
              <a:t>so that those applications can find your Soar bin directory.</a:t>
            </a:r>
          </a:p>
          <a:p>
            <a:endParaRPr lang="en-US" dirty="0"/>
          </a:p>
          <a:p>
            <a:r>
              <a:rPr lang="en-US" dirty="0"/>
              <a:t>Set these environment variables on your machine to include the “bin” subfolder of your Soar installation:</a:t>
            </a:r>
          </a:p>
          <a:p>
            <a:pPr marL="342900" indent="-342900">
              <a:buFont typeface="Arial" panose="020B0604020202020204" pitchFamily="34" charset="0"/>
              <a:buChar char="•"/>
            </a:pPr>
            <a:r>
              <a:rPr lang="en-US" dirty="0">
                <a:latin typeface="Consolas" panose="020B0609020204030204" pitchFamily="49" charset="0"/>
                <a:ea typeface="Menlo" panose="020B0609030804020204" pitchFamily="49" charset="0"/>
                <a:cs typeface="Menlo" panose="020B0609030804020204" pitchFamily="49" charset="0"/>
              </a:rPr>
              <a:t>SOAR_HOME</a:t>
            </a:r>
            <a:r>
              <a:rPr lang="en-US" dirty="0"/>
              <a:t>			</a:t>
            </a:r>
            <a:r>
              <a:rPr lang="en-US" i="1" dirty="0"/>
              <a:t>(Soar libraries reference this; all systems)</a:t>
            </a:r>
          </a:p>
          <a:p>
            <a:pPr marL="342900" indent="-342900">
              <a:buFont typeface="Arial" panose="020B0604020202020204" pitchFamily="34" charset="0"/>
              <a:buChar char="•"/>
            </a:pPr>
            <a:r>
              <a:rPr lang="en-US" dirty="0">
                <a:latin typeface="Consolas" panose="020B0609020204030204" pitchFamily="49" charset="0"/>
                <a:ea typeface="Menlo" panose="020B0609030804020204" pitchFamily="49" charset="0"/>
                <a:cs typeface="Menlo" panose="020B0609030804020204" pitchFamily="49" charset="0"/>
              </a:rPr>
              <a:t>DYLD_LIBRARY_PATH</a:t>
            </a:r>
            <a:r>
              <a:rPr lang="en-US" dirty="0"/>
              <a:t>		</a:t>
            </a:r>
            <a:r>
              <a:rPr lang="en-US" i="1" dirty="0"/>
              <a:t>(library search path; Windows/Linux systems)</a:t>
            </a:r>
          </a:p>
          <a:p>
            <a:pPr marL="342900" indent="-342900">
              <a:buFont typeface="Arial" panose="020B0604020202020204" pitchFamily="34" charset="0"/>
              <a:buChar char="•"/>
            </a:pPr>
            <a:r>
              <a:rPr lang="en-US" dirty="0">
                <a:latin typeface="Consolas" panose="020B0609020204030204" pitchFamily="49" charset="0"/>
                <a:ea typeface="Menlo" panose="020B0609030804020204" pitchFamily="49" charset="0"/>
                <a:cs typeface="Menlo" panose="020B0609030804020204" pitchFamily="49" charset="0"/>
              </a:rPr>
              <a:t>PATH</a:t>
            </a:r>
            <a:r>
              <a:rPr lang="en-US" dirty="0"/>
              <a:t>				</a:t>
            </a:r>
            <a:r>
              <a:rPr lang="en-US" i="1" dirty="0"/>
              <a:t>(</a:t>
            </a:r>
            <a:r>
              <a:rPr lang="en-US" i="1" dirty="0" err="1"/>
              <a:t>dll</a:t>
            </a:r>
            <a:r>
              <a:rPr lang="en-US" i="1" dirty="0"/>
              <a:t> search path; Windows systems)</a:t>
            </a:r>
          </a:p>
          <a:p>
            <a:pPr marL="342900" indent="-342900">
              <a:buFont typeface="Arial" panose="020B0604020202020204" pitchFamily="34" charset="0"/>
              <a:buChar char="•"/>
            </a:pPr>
            <a:r>
              <a:rPr lang="en-US" dirty="0">
                <a:latin typeface="Consolas" panose="020B0609020204030204" pitchFamily="49" charset="0"/>
                <a:ea typeface="Menlo" panose="020B0609030804020204" pitchFamily="49" charset="0"/>
                <a:cs typeface="Menlo" panose="020B0609030804020204" pitchFamily="49" charset="0"/>
              </a:rPr>
              <a:t>PYTHONPATH</a:t>
            </a:r>
            <a:r>
              <a:rPr lang="en-US" dirty="0"/>
              <a:t>			</a:t>
            </a:r>
            <a:r>
              <a:rPr lang="en-US" i="1" dirty="0"/>
              <a:t>(if you intend to run Soar from Python code)</a:t>
            </a:r>
          </a:p>
          <a:p>
            <a:pPr marL="342900" indent="-342900">
              <a:buFont typeface="Arial" panose="020B0604020202020204" pitchFamily="34" charset="0"/>
              <a:buChar char="•"/>
            </a:pPr>
            <a:r>
              <a:rPr lang="en-US" dirty="0"/>
              <a:t>CLASSPATH			</a:t>
            </a:r>
            <a:r>
              <a:rPr lang="en-US" i="1" dirty="0"/>
              <a:t>(if you intend to run Soar from Java code)</a:t>
            </a:r>
            <a:endParaRPr lang="en-US" dirty="0"/>
          </a:p>
          <a:p>
            <a:r>
              <a:rPr lang="en-US" dirty="0"/>
              <a:t>(Search online for how to set up environment variables on your machine if you need help.</a:t>
            </a:r>
          </a:p>
          <a:p>
            <a:endParaRPr lang="en-US" dirty="0"/>
          </a:p>
          <a:p>
            <a:r>
              <a:rPr lang="en-US" dirty="0"/>
              <a:t>Read this article for more info about search paths in Soar:</a:t>
            </a:r>
          </a:p>
          <a:p>
            <a:pPr marL="285750" indent="-285750">
              <a:buFont typeface="Arial" panose="020B0604020202020204" pitchFamily="34" charset="0"/>
              <a:buChar char="•"/>
            </a:pPr>
            <a:r>
              <a:rPr lang="en-US" dirty="0">
                <a:hlinkClick r:id="rId2"/>
              </a:rPr>
              <a:t>https://soar.eecs.umich.edu/articles/articles/building-soar/86-how-library-search-paths-work</a:t>
            </a:r>
            <a:r>
              <a:rPr lang="en-US" dirty="0"/>
              <a:t> </a:t>
            </a:r>
          </a:p>
          <a:p>
            <a:endParaRPr lang="en-US" dirty="0"/>
          </a:p>
        </p:txBody>
      </p:sp>
      <p:sp>
        <p:nvSpPr>
          <p:cNvPr id="2" name="Rectangle 1">
            <a:extLst>
              <a:ext uri="{FF2B5EF4-FFF2-40B4-BE49-F238E27FC236}">
                <a16:creationId xmlns:a16="http://schemas.microsoft.com/office/drawing/2014/main" id="{D1AA6971-9898-B44E-CF9E-76023D6A56D5}"/>
              </a:ext>
            </a:extLst>
          </p:cNvPr>
          <p:cNvSpPr/>
          <p:nvPr/>
        </p:nvSpPr>
        <p:spPr bwMode="gray">
          <a:xfrm>
            <a:off x="8024327" y="555639"/>
            <a:ext cx="3299930" cy="701250"/>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i="1" dirty="0">
                <a:solidFill>
                  <a:schemeClr val="accent6"/>
                </a:solidFill>
                <a:latin typeface="+mj-lt"/>
                <a:ea typeface="Menlo" panose="020B0609030804020204" pitchFamily="49" charset="0"/>
                <a:cs typeface="Menlo" panose="020B0609030804020204" pitchFamily="49" charset="0"/>
              </a:rPr>
              <a:t>This step is not needed for projects in this course.</a:t>
            </a:r>
          </a:p>
        </p:txBody>
      </p:sp>
    </p:spTree>
    <p:extLst>
      <p:ext uri="{BB962C8B-B14F-4D97-AF65-F5344CB8AC3E}">
        <p14:creationId xmlns:p14="http://schemas.microsoft.com/office/powerpoint/2010/main" val="1793274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384271-B0C2-1C3D-3D4F-C848220E1290}"/>
              </a:ext>
            </a:extLst>
          </p:cNvPr>
          <p:cNvSpPr>
            <a:spLocks noGrp="1"/>
          </p:cNvSpPr>
          <p:nvPr>
            <p:ph type="title"/>
          </p:nvPr>
        </p:nvSpPr>
        <p:spPr/>
        <p:txBody>
          <a:bodyPr/>
          <a:lstStyle/>
          <a:p>
            <a:r>
              <a:rPr lang="en-US" dirty="0"/>
              <a:t>Lesson 00 – Outline</a:t>
            </a:r>
          </a:p>
        </p:txBody>
      </p:sp>
      <p:sp>
        <p:nvSpPr>
          <p:cNvPr id="2" name="Content Placeholder 1">
            <a:extLst>
              <a:ext uri="{FF2B5EF4-FFF2-40B4-BE49-F238E27FC236}">
                <a16:creationId xmlns:a16="http://schemas.microsoft.com/office/drawing/2014/main" id="{D734BCC4-E493-59A9-B0A9-25965A41EBD0}"/>
              </a:ext>
            </a:extLst>
          </p:cNvPr>
          <p:cNvSpPr>
            <a:spLocks noGrp="1"/>
          </p:cNvSpPr>
          <p:nvPr>
            <p:ph idx="1"/>
          </p:nvPr>
        </p:nvSpPr>
        <p:spPr/>
        <p:txBody>
          <a:bodyPr>
            <a:normAutofit/>
          </a:bodyPr>
          <a:lstStyle/>
          <a:p>
            <a:r>
              <a:rPr lang="en-US" sz="2800" dirty="0"/>
              <a:t>This first lesson answers two questions:</a:t>
            </a:r>
          </a:p>
          <a:p>
            <a:endParaRPr lang="en-US" sz="2800" dirty="0"/>
          </a:p>
          <a:p>
            <a:pPr marL="342900" indent="-342900">
              <a:buFont typeface="+mj-lt"/>
              <a:buAutoNum type="arabicPeriod"/>
            </a:pPr>
            <a:r>
              <a:rPr lang="en-US" sz="2800" dirty="0"/>
              <a:t>What is Soar?</a:t>
            </a:r>
          </a:p>
          <a:p>
            <a:pPr marL="342900" indent="-342900">
              <a:buFont typeface="+mj-lt"/>
              <a:buAutoNum type="arabicPeriod"/>
            </a:pPr>
            <a:r>
              <a:rPr lang="en-US" sz="2800" dirty="0"/>
              <a:t>How do I install and start Soar on my machine?</a:t>
            </a:r>
          </a:p>
          <a:p>
            <a:endParaRPr lang="en-US" sz="2800" dirty="0"/>
          </a:p>
        </p:txBody>
      </p:sp>
    </p:spTree>
    <p:extLst>
      <p:ext uri="{BB962C8B-B14F-4D97-AF65-F5344CB8AC3E}">
        <p14:creationId xmlns:p14="http://schemas.microsoft.com/office/powerpoint/2010/main" val="811936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F9E611-0E80-F858-3FE2-190C17101376}"/>
              </a:ext>
            </a:extLst>
          </p:cNvPr>
          <p:cNvSpPr>
            <a:spLocks noGrp="1"/>
          </p:cNvSpPr>
          <p:nvPr>
            <p:ph type="title"/>
          </p:nvPr>
        </p:nvSpPr>
        <p:spPr/>
        <p:txBody>
          <a:bodyPr/>
          <a:lstStyle/>
          <a:p>
            <a:r>
              <a:rPr lang="en-US" dirty="0"/>
              <a:t>What is the Soar Cognitive Architecture?</a:t>
            </a:r>
          </a:p>
        </p:txBody>
      </p:sp>
      <p:sp>
        <p:nvSpPr>
          <p:cNvPr id="5" name="Text Placeholder 4">
            <a:extLst>
              <a:ext uri="{FF2B5EF4-FFF2-40B4-BE49-F238E27FC236}">
                <a16:creationId xmlns:a16="http://schemas.microsoft.com/office/drawing/2014/main" id="{F4160060-F218-F355-EFD7-131D0E4A1995}"/>
              </a:ext>
            </a:extLst>
          </p:cNvPr>
          <p:cNvSpPr>
            <a:spLocks noGrp="1"/>
          </p:cNvSpPr>
          <p:nvPr>
            <p:ph type="body" idx="1"/>
          </p:nvPr>
        </p:nvSpPr>
        <p:spPr/>
        <p:txBody>
          <a:bodyPr/>
          <a:lstStyle/>
          <a:p>
            <a:r>
              <a:rPr lang="en-US" dirty="0"/>
              <a:t>A High-level Overview</a:t>
            </a:r>
          </a:p>
        </p:txBody>
      </p:sp>
    </p:spTree>
    <p:extLst>
      <p:ext uri="{BB962C8B-B14F-4D97-AF65-F5344CB8AC3E}">
        <p14:creationId xmlns:p14="http://schemas.microsoft.com/office/powerpoint/2010/main" val="3778469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6167E-6106-4C5B-3C18-A60001541BD0}"/>
              </a:ext>
            </a:extLst>
          </p:cNvPr>
          <p:cNvSpPr>
            <a:spLocks noGrp="1"/>
          </p:cNvSpPr>
          <p:nvPr>
            <p:ph type="title"/>
          </p:nvPr>
        </p:nvSpPr>
        <p:spPr/>
        <p:txBody>
          <a:bodyPr/>
          <a:lstStyle/>
          <a:p>
            <a:r>
              <a:rPr lang="en-US" dirty="0"/>
              <a:t>What is Soar?</a:t>
            </a:r>
          </a:p>
        </p:txBody>
      </p:sp>
      <p:sp>
        <p:nvSpPr>
          <p:cNvPr id="2" name="Content Placeholder 1">
            <a:extLst>
              <a:ext uri="{FF2B5EF4-FFF2-40B4-BE49-F238E27FC236}">
                <a16:creationId xmlns:a16="http://schemas.microsoft.com/office/drawing/2014/main" id="{FC6D5C1D-5DD3-4E6C-879C-83423623CFDA}"/>
              </a:ext>
            </a:extLst>
          </p:cNvPr>
          <p:cNvSpPr>
            <a:spLocks noGrp="1"/>
          </p:cNvSpPr>
          <p:nvPr>
            <p:ph idx="1"/>
          </p:nvPr>
        </p:nvSpPr>
        <p:spPr/>
        <p:txBody>
          <a:bodyPr>
            <a:normAutofit/>
          </a:bodyPr>
          <a:lstStyle/>
          <a:p>
            <a:r>
              <a:rPr lang="en-US" sz="2400" dirty="0"/>
              <a:t>For the </a:t>
            </a:r>
            <a:r>
              <a:rPr lang="en-US" sz="2400" i="1" dirty="0"/>
              <a:t>academic</a:t>
            </a:r>
            <a:r>
              <a:rPr lang="en-US" sz="2400" dirty="0"/>
              <a:t>, Soar is an implemented </a:t>
            </a:r>
            <a:r>
              <a:rPr lang="en-US" sz="2400" i="1" u="sng" dirty="0"/>
              <a:t>theory of cognition</a:t>
            </a:r>
          </a:p>
          <a:p>
            <a:pPr marL="285750" indent="-285750">
              <a:buFont typeface="Arial" panose="020B0604020202020204" pitchFamily="34" charset="0"/>
              <a:buChar char="•"/>
            </a:pPr>
            <a:r>
              <a:rPr lang="en-US" sz="2400" dirty="0"/>
              <a:t>Used for experiments that help us test our understanding of human intelligence</a:t>
            </a:r>
          </a:p>
          <a:p>
            <a:r>
              <a:rPr lang="en-US" sz="2400" dirty="0"/>
              <a:t>For the </a:t>
            </a:r>
            <a:r>
              <a:rPr lang="en-US" sz="2400" i="1" dirty="0"/>
              <a:t>engineer</a:t>
            </a:r>
            <a:r>
              <a:rPr lang="en-US" sz="2400" dirty="0"/>
              <a:t>, Soar is a </a:t>
            </a:r>
            <a:r>
              <a:rPr lang="en-US" sz="2400" i="1" u="sng" dirty="0"/>
              <a:t>software engine </a:t>
            </a:r>
          </a:p>
          <a:p>
            <a:pPr marL="285750" indent="-285750">
              <a:buFont typeface="Arial" panose="020B0604020202020204" pitchFamily="34" charset="0"/>
              <a:buChar char="•"/>
            </a:pPr>
            <a:r>
              <a:rPr lang="en-US" sz="2400" dirty="0"/>
              <a:t>Used for making and running Artificial Intelligence (AI) agents.</a:t>
            </a:r>
          </a:p>
          <a:p>
            <a:endParaRPr lang="en-US" sz="2400" dirty="0"/>
          </a:p>
          <a:p>
            <a:r>
              <a:rPr lang="en-US" sz="2400" dirty="0"/>
              <a:t>Soar is </a:t>
            </a:r>
            <a:r>
              <a:rPr lang="en-US" sz="2400" u="sng" dirty="0"/>
              <a:t>both</a:t>
            </a:r>
            <a:r>
              <a:rPr lang="en-US" sz="2400" dirty="0"/>
              <a:t>.</a:t>
            </a:r>
          </a:p>
          <a:p>
            <a:pPr marL="285750" indent="-285750">
              <a:buFont typeface="Arial" panose="020B0604020202020204" pitchFamily="34" charset="0"/>
              <a:buChar char="•"/>
            </a:pPr>
            <a:r>
              <a:rPr lang="en-US" sz="2400" dirty="0"/>
              <a:t>Soar is a </a:t>
            </a:r>
            <a:r>
              <a:rPr lang="en-US" sz="2400" b="1" dirty="0"/>
              <a:t>Cognitive Architecture</a:t>
            </a:r>
          </a:p>
        </p:txBody>
      </p:sp>
    </p:spTree>
    <p:extLst>
      <p:ext uri="{BB962C8B-B14F-4D97-AF65-F5344CB8AC3E}">
        <p14:creationId xmlns:p14="http://schemas.microsoft.com/office/powerpoint/2010/main" val="3986274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0305E-6870-8049-001A-C2CCDF8C70B7}"/>
              </a:ext>
            </a:extLst>
          </p:cNvPr>
          <p:cNvSpPr>
            <a:spLocks noGrp="1"/>
          </p:cNvSpPr>
          <p:nvPr>
            <p:ph type="title"/>
          </p:nvPr>
        </p:nvSpPr>
        <p:spPr/>
        <p:txBody>
          <a:bodyPr/>
          <a:lstStyle/>
          <a:p>
            <a:r>
              <a:rPr lang="en-US" dirty="0"/>
              <a:t>What is an Architecture?</a:t>
            </a:r>
          </a:p>
        </p:txBody>
      </p:sp>
      <p:sp>
        <p:nvSpPr>
          <p:cNvPr id="2" name="Content Placeholder 1">
            <a:extLst>
              <a:ext uri="{FF2B5EF4-FFF2-40B4-BE49-F238E27FC236}">
                <a16:creationId xmlns:a16="http://schemas.microsoft.com/office/drawing/2014/main" id="{244A705A-A039-D70B-F880-601FC406722F}"/>
              </a:ext>
            </a:extLst>
          </p:cNvPr>
          <p:cNvSpPr>
            <a:spLocks noGrp="1"/>
          </p:cNvSpPr>
          <p:nvPr>
            <p:ph idx="1"/>
          </p:nvPr>
        </p:nvSpPr>
        <p:spPr/>
        <p:txBody>
          <a:bodyPr>
            <a:normAutofit/>
          </a:bodyPr>
          <a:lstStyle/>
          <a:p>
            <a:r>
              <a:rPr lang="en-US" sz="2400" dirty="0"/>
              <a:t>An </a:t>
            </a:r>
            <a:r>
              <a:rPr lang="en-US" sz="2400" b="1" dirty="0"/>
              <a:t>architecture</a:t>
            </a:r>
            <a:r>
              <a:rPr lang="en-US" sz="2400" dirty="0"/>
              <a:t> defines how different components connect to provide an emergent capability….</a:t>
            </a:r>
          </a:p>
          <a:p>
            <a:endParaRPr lang="en-US" sz="2400" dirty="0"/>
          </a:p>
          <a:p>
            <a:r>
              <a:rPr lang="en-US" sz="2400" i="1" dirty="0"/>
              <a:t>	Something greater than the sum of its parts.</a:t>
            </a:r>
            <a:endParaRPr lang="en-US" sz="2400" dirty="0"/>
          </a:p>
          <a:p>
            <a:endParaRPr lang="en-US" sz="2400" i="1" dirty="0"/>
          </a:p>
          <a:p>
            <a:r>
              <a:rPr lang="en-US" sz="2400" dirty="0"/>
              <a:t>No one component is sufficient.</a:t>
            </a:r>
          </a:p>
          <a:p>
            <a:r>
              <a:rPr lang="en-US" sz="2400" dirty="0"/>
              <a:t>Removing any one component usually breaks the system.</a:t>
            </a:r>
          </a:p>
        </p:txBody>
      </p:sp>
    </p:spTree>
    <p:extLst>
      <p:ext uri="{BB962C8B-B14F-4D97-AF65-F5344CB8AC3E}">
        <p14:creationId xmlns:p14="http://schemas.microsoft.com/office/powerpoint/2010/main" val="3009360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3975D-C62B-BDAB-3ABD-91AFF0E38753}"/>
              </a:ext>
            </a:extLst>
          </p:cNvPr>
          <p:cNvSpPr>
            <a:spLocks noGrp="1"/>
          </p:cNvSpPr>
          <p:nvPr>
            <p:ph type="title"/>
          </p:nvPr>
        </p:nvSpPr>
        <p:spPr/>
        <p:txBody>
          <a:bodyPr/>
          <a:lstStyle/>
          <a:p>
            <a:r>
              <a:rPr lang="en-US" dirty="0"/>
              <a:t>Computer Architecture</a:t>
            </a:r>
          </a:p>
        </p:txBody>
      </p:sp>
      <p:sp>
        <p:nvSpPr>
          <p:cNvPr id="33" name="Content Placeholder 32">
            <a:extLst>
              <a:ext uri="{FF2B5EF4-FFF2-40B4-BE49-F238E27FC236}">
                <a16:creationId xmlns:a16="http://schemas.microsoft.com/office/drawing/2014/main" id="{B87B7E95-DE77-53A5-B725-F905AABA3F4B}"/>
              </a:ext>
            </a:extLst>
          </p:cNvPr>
          <p:cNvSpPr>
            <a:spLocks noGrp="1"/>
          </p:cNvSpPr>
          <p:nvPr>
            <p:ph idx="1"/>
          </p:nvPr>
        </p:nvSpPr>
        <p:spPr>
          <a:xfrm>
            <a:off x="457199" y="1557210"/>
            <a:ext cx="3779521" cy="3930085"/>
          </a:xfrm>
        </p:spPr>
        <p:txBody>
          <a:bodyPr>
            <a:normAutofit/>
          </a:bodyPr>
          <a:lstStyle/>
          <a:p>
            <a:r>
              <a:rPr lang="en-US" sz="2000" dirty="0"/>
              <a:t>A computer uses a complex architecture to support general computation….</a:t>
            </a:r>
          </a:p>
        </p:txBody>
      </p:sp>
      <p:pic>
        <p:nvPicPr>
          <p:cNvPr id="25" name="Picture 24" descr="A picture containing text, map, screenshot, poster&#10;&#10;Description automatically generated">
            <a:extLst>
              <a:ext uri="{FF2B5EF4-FFF2-40B4-BE49-F238E27FC236}">
                <a16:creationId xmlns:a16="http://schemas.microsoft.com/office/drawing/2014/main" id="{206CD4D0-71C3-DF32-32F8-72689FE65FC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236720" y="890201"/>
            <a:ext cx="7772400" cy="5829300"/>
          </a:xfrm>
          <a:prstGeom prst="rect">
            <a:avLst/>
          </a:prstGeom>
        </p:spPr>
      </p:pic>
      <p:grpSp>
        <p:nvGrpSpPr>
          <p:cNvPr id="41" name="Group 40">
            <a:extLst>
              <a:ext uri="{FF2B5EF4-FFF2-40B4-BE49-F238E27FC236}">
                <a16:creationId xmlns:a16="http://schemas.microsoft.com/office/drawing/2014/main" id="{F11272D7-508F-9476-0175-B9478943ACF9}"/>
              </a:ext>
            </a:extLst>
          </p:cNvPr>
          <p:cNvGrpSpPr/>
          <p:nvPr/>
        </p:nvGrpSpPr>
        <p:grpSpPr>
          <a:xfrm>
            <a:off x="575309" y="2901950"/>
            <a:ext cx="5898672" cy="3400411"/>
            <a:chOff x="575309" y="2901950"/>
            <a:chExt cx="5898672" cy="3400411"/>
          </a:xfrm>
        </p:grpSpPr>
        <p:sp>
          <p:nvSpPr>
            <p:cNvPr id="40" name="Rectangle 39">
              <a:extLst>
                <a:ext uri="{FF2B5EF4-FFF2-40B4-BE49-F238E27FC236}">
                  <a16:creationId xmlns:a16="http://schemas.microsoft.com/office/drawing/2014/main" id="{AE227CAE-F2E1-5DE8-5376-53EF98711016}"/>
                </a:ext>
              </a:extLst>
            </p:cNvPr>
            <p:cNvSpPr/>
            <p:nvPr/>
          </p:nvSpPr>
          <p:spPr bwMode="gray">
            <a:xfrm>
              <a:off x="5497622" y="4205915"/>
              <a:ext cx="967261" cy="770969"/>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38" name="Picture 37" descr="A picture containing text, screenshot, font, diagram&#10;&#10;Description automatically generated">
              <a:extLst>
                <a:ext uri="{FF2B5EF4-FFF2-40B4-BE49-F238E27FC236}">
                  <a16:creationId xmlns:a16="http://schemas.microsoft.com/office/drawing/2014/main" id="{54610F69-4CC5-7219-37A5-8C452A593DE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75309" y="2901950"/>
              <a:ext cx="5898672" cy="3400411"/>
            </a:xfrm>
            <a:prstGeom prst="rect">
              <a:avLst/>
            </a:prstGeom>
          </p:spPr>
        </p:pic>
      </p:grpSp>
    </p:spTree>
    <p:extLst>
      <p:ext uri="{BB962C8B-B14F-4D97-AF65-F5344CB8AC3E}">
        <p14:creationId xmlns:p14="http://schemas.microsoft.com/office/powerpoint/2010/main" val="2714780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7B980-2C8E-3A6A-01A9-733DEDBB0F3A}"/>
              </a:ext>
            </a:extLst>
          </p:cNvPr>
          <p:cNvSpPr>
            <a:spLocks noGrp="1"/>
          </p:cNvSpPr>
          <p:nvPr>
            <p:ph type="title"/>
          </p:nvPr>
        </p:nvSpPr>
        <p:spPr/>
        <p:txBody>
          <a:bodyPr/>
          <a:lstStyle/>
          <a:p>
            <a:r>
              <a:rPr lang="en-US" dirty="0"/>
              <a:t>Human Cognitive Architecture</a:t>
            </a:r>
          </a:p>
        </p:txBody>
      </p:sp>
      <p:sp>
        <p:nvSpPr>
          <p:cNvPr id="2" name="Content Placeholder 1">
            <a:extLst>
              <a:ext uri="{FF2B5EF4-FFF2-40B4-BE49-F238E27FC236}">
                <a16:creationId xmlns:a16="http://schemas.microsoft.com/office/drawing/2014/main" id="{D00B0A29-06E7-8FE0-C8C7-D58243110EFE}"/>
              </a:ext>
            </a:extLst>
          </p:cNvPr>
          <p:cNvSpPr>
            <a:spLocks noGrp="1"/>
          </p:cNvSpPr>
          <p:nvPr>
            <p:ph idx="1"/>
          </p:nvPr>
        </p:nvSpPr>
        <p:spPr>
          <a:xfrm>
            <a:off x="1524000" y="1557210"/>
            <a:ext cx="3797030" cy="3930085"/>
          </a:xfrm>
        </p:spPr>
        <p:txBody>
          <a:bodyPr>
            <a:normAutofit/>
          </a:bodyPr>
          <a:lstStyle/>
          <a:p>
            <a:r>
              <a:rPr lang="en-US" sz="2400" dirty="0"/>
              <a:t>The human brain has an architecture</a:t>
            </a:r>
          </a:p>
          <a:p>
            <a:endParaRPr lang="en-US" sz="2400" dirty="0"/>
          </a:p>
          <a:p>
            <a:r>
              <a:rPr lang="en-US" sz="2400" dirty="0"/>
              <a:t>Human general processing </a:t>
            </a:r>
            <a:r>
              <a:rPr lang="en-US" sz="2400" i="1" dirty="0"/>
              <a:t>emerges</a:t>
            </a:r>
            <a:r>
              <a:rPr lang="en-US" sz="2400" dirty="0"/>
              <a:t> from the sum of all parts working together</a:t>
            </a:r>
          </a:p>
          <a:p>
            <a:endParaRPr lang="en-US" sz="2400" dirty="0"/>
          </a:p>
        </p:txBody>
      </p:sp>
      <p:pic>
        <p:nvPicPr>
          <p:cNvPr id="4" name="Picture 1" descr="page3image16107760">
            <a:extLst>
              <a:ext uri="{FF2B5EF4-FFF2-40B4-BE49-F238E27FC236}">
                <a16:creationId xmlns:a16="http://schemas.microsoft.com/office/drawing/2014/main" id="{634A4DA8-CC7E-AB1E-42E4-BF33073DB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3431" y="707988"/>
            <a:ext cx="5943600" cy="54718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BB0B02-9C9B-8151-F132-53B633730F71}"/>
              </a:ext>
            </a:extLst>
          </p:cNvPr>
          <p:cNvSpPr txBox="1"/>
          <p:nvPr/>
        </p:nvSpPr>
        <p:spPr bwMode="gray">
          <a:xfrm>
            <a:off x="1863918" y="6143774"/>
            <a:ext cx="9544279" cy="307777"/>
          </a:xfrm>
          <a:prstGeom prst="rect">
            <a:avLst/>
          </a:prstGeom>
          <a:noFill/>
        </p:spPr>
        <p:txBody>
          <a:bodyPr vert="horz" wrap="none" lIns="0" tIns="0" rIns="0" bIns="0" rtlCol="0">
            <a:spAutoFit/>
          </a:bodyPr>
          <a:lstStyle/>
          <a:p>
            <a:pPr algn="l">
              <a:spcBef>
                <a:spcPts val="600"/>
              </a:spcBef>
            </a:pPr>
            <a:r>
              <a:rPr lang="en-US" sz="1000" dirty="0"/>
              <a:t>Image source: </a:t>
            </a:r>
            <a:r>
              <a:rPr lang="en-US" sz="1000" dirty="0" err="1"/>
              <a:t>Wapstra</a:t>
            </a:r>
            <a:r>
              <a:rPr lang="en-US" sz="1000" dirty="0"/>
              <a:t> et al. (2022). Increased Basal Ganglia Modulatory Effective Connectivity Observed in Resting-State fMRI in Individuals With Parkinson’s Disease.</a:t>
            </a:r>
            <a:br>
              <a:rPr lang="en-US" sz="1000" dirty="0"/>
            </a:br>
            <a:r>
              <a:rPr lang="en-US" sz="1000" i="1" dirty="0"/>
              <a:t>Frontiers in Aging Neuroscience</a:t>
            </a:r>
            <a:r>
              <a:rPr lang="en-US" sz="1000" dirty="0"/>
              <a:t>. 14. 719089. 10.3389/fnagi.2022.719089. </a:t>
            </a:r>
          </a:p>
        </p:txBody>
      </p:sp>
    </p:spTree>
    <p:extLst>
      <p:ext uri="{BB962C8B-B14F-4D97-AF65-F5344CB8AC3E}">
        <p14:creationId xmlns:p14="http://schemas.microsoft.com/office/powerpoint/2010/main" val="2663624014"/>
      </p:ext>
    </p:extLst>
  </p:cSld>
  <p:clrMapOvr>
    <a:masterClrMapping/>
  </p:clrMapOvr>
</p:sld>
</file>

<file path=ppt/theme/theme1.xml><?xml version="1.0" encoding="utf-8"?>
<a:theme xmlns:a="http://schemas.openxmlformats.org/drawingml/2006/main" name="Optum2022">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2022" id="{C154760E-AD00-C445-8971-DA709DF1ACF1}" vid="{59C59E1C-6B7E-EB4A-BE38-BC61225C3DD2}"/>
    </a:ext>
  </a:extLst>
</a:theme>
</file>

<file path=ppt/theme/theme2.xml><?xml version="1.0" encoding="utf-8"?>
<a:theme xmlns:a="http://schemas.openxmlformats.org/drawingml/2006/main" name="Optum2023">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196ECF"/>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extraClrScheme>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2023" id="{B43A6268-5F93-4949-956E-11C902217EBC}" vid="{03419C5B-9B58-E74A-961B-25664C7D19DC}"/>
    </a:ext>
  </a:extLst>
</a:theme>
</file>

<file path=ppt/theme/theme3.xml><?xml version="1.0" encoding="utf-8"?>
<a:theme xmlns:a="http://schemas.openxmlformats.org/drawingml/2006/main" name="Optum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z-optum-onscreen-16x9-glg-20240101.potx" id="{81C5947D-C49D-403A-BB0F-84643324A0AC}" vid="{8954040C-117B-4244-BE76-4B2A0B41DDCA}"/>
    </a:ext>
  </a:extLst>
</a:theme>
</file>

<file path=ppt/theme/theme4.xml><?xml version="1.0" encoding="utf-8"?>
<a:theme xmlns:a="http://schemas.openxmlformats.org/drawingml/2006/main" name="1_Optum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Optum_DeBranded_2024.potx" id="{69F1E4C1-4F9A-432F-91CC-EDCE851AB889}" vid="{132C5E99-90A8-4FCC-9A82-A3C3470B6CC1}"/>
    </a:ext>
  </a:extLst>
</a:theme>
</file>

<file path=ppt/theme/theme5.xml><?xml version="1.0" encoding="utf-8"?>
<a:theme xmlns:a="http://schemas.openxmlformats.org/drawingml/2006/main" name="OrangeBlue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OrangeBlue_2024.potx" id="{775E88BC-C268-4C32-B90B-55F4C6D7A3BD}" vid="{1EC8D1E0-2870-40BB-8E49-14261E2E76C2}"/>
    </a:ext>
  </a:extLst>
</a:theme>
</file>

<file path=docProps/app.xml><?xml version="1.0" encoding="utf-8"?>
<Properties xmlns="http://schemas.openxmlformats.org/officeDocument/2006/extended-properties" xmlns:vt="http://schemas.openxmlformats.org/officeDocument/2006/docPropsVTypes">
  <Template>Optum2022</Template>
  <TotalTime>1786</TotalTime>
  <Words>2393</Words>
  <Application>Microsoft Office PowerPoint</Application>
  <PresentationFormat>Widescreen</PresentationFormat>
  <Paragraphs>310</Paragraphs>
  <Slides>30</Slides>
  <Notes>0</Notes>
  <HiddenSlides>0</HiddenSlides>
  <MMClips>1</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30</vt:i4>
      </vt:variant>
    </vt:vector>
  </HeadingPairs>
  <TitlesOfParts>
    <vt:vector size="42" baseType="lpstr">
      <vt:lpstr>Aldhabi</vt:lpstr>
      <vt:lpstr>Arial</vt:lpstr>
      <vt:lpstr>ArialMT</vt:lpstr>
      <vt:lpstr>Calibri</vt:lpstr>
      <vt:lpstr>Century</vt:lpstr>
      <vt:lpstr>Consolas</vt:lpstr>
      <vt:lpstr>Wingdings</vt:lpstr>
      <vt:lpstr>Optum2022</vt:lpstr>
      <vt:lpstr>Optum2023</vt:lpstr>
      <vt:lpstr>Optum Theme</vt:lpstr>
      <vt:lpstr>1_Optum Theme</vt:lpstr>
      <vt:lpstr>OrangeBlue Theme</vt:lpstr>
      <vt:lpstr>Course 01:  Soar Essentials</vt:lpstr>
      <vt:lpstr>Course Design</vt:lpstr>
      <vt:lpstr>Lesson Design</vt:lpstr>
      <vt:lpstr>Lesson 00 – Outline</vt:lpstr>
      <vt:lpstr>What is the Soar Cognitive Architecture?</vt:lpstr>
      <vt:lpstr>What is Soar?</vt:lpstr>
      <vt:lpstr>What is an Architecture?</vt:lpstr>
      <vt:lpstr>Computer Architecture</vt:lpstr>
      <vt:lpstr>Human Cognitive Architecture</vt:lpstr>
      <vt:lpstr>Artificial Cognitive Architecture</vt:lpstr>
      <vt:lpstr>Cognitive Architecture History</vt:lpstr>
      <vt:lpstr>Many Cognitive Architectures Today</vt:lpstr>
      <vt:lpstr>What is Soar’s Focus?</vt:lpstr>
      <vt:lpstr>Soar’s Origins</vt:lpstr>
      <vt:lpstr>The Modern Soar Cognitive Architecture</vt:lpstr>
      <vt:lpstr>What Do People Use Soar For?</vt:lpstr>
      <vt:lpstr>What is Soar’s Architecture?</vt:lpstr>
      <vt:lpstr>What is Soar’s Architecture?</vt:lpstr>
      <vt:lpstr>Modern Soar as an Application</vt:lpstr>
      <vt:lpstr>How Does Soar Fit Into Software?</vt:lpstr>
      <vt:lpstr>Soar as an Engine</vt:lpstr>
      <vt:lpstr>Soar’s Learning Capabilities</vt:lpstr>
      <vt:lpstr>Soar Use Case:    Rosie</vt:lpstr>
      <vt:lpstr>Setting Up Soar</vt:lpstr>
      <vt:lpstr>The Soar Executable</vt:lpstr>
      <vt:lpstr>Running Soar Tutorial Projects</vt:lpstr>
      <vt:lpstr>Opening the Java Debugger Directly</vt:lpstr>
      <vt:lpstr>Loading Soar Agents Manually</vt:lpstr>
      <vt:lpstr>Starting the Soar Command Line Interface</vt:lpstr>
      <vt:lpstr>Installing Soar for Other Applications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Soar Cognitive Architecture</dc:title>
  <dc:creator>Stearns, Bryan</dc:creator>
  <cp:lastModifiedBy>Stearns, Bryan</cp:lastModifiedBy>
  <cp:revision>84</cp:revision>
  <dcterms:created xsi:type="dcterms:W3CDTF">2023-04-25T15:41:13Z</dcterms:created>
  <dcterms:modified xsi:type="dcterms:W3CDTF">2024-07-17T22:01:38Z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8a73c85-e524-44a6-bd58-7df7ef87be8f_Enabled">
    <vt:lpwstr>true</vt:lpwstr>
  </property>
  <property fmtid="{D5CDD505-2E9C-101B-9397-08002B2CF9AE}" pid="3" name="MSIP_Label_a8a73c85-e524-44a6-bd58-7df7ef87be8f_SetDate">
    <vt:lpwstr>2023-04-25T15:46:13Z</vt:lpwstr>
  </property>
  <property fmtid="{D5CDD505-2E9C-101B-9397-08002B2CF9AE}" pid="4" name="MSIP_Label_a8a73c85-e524-44a6-bd58-7df7ef87be8f_Method">
    <vt:lpwstr>Standard</vt:lpwstr>
  </property>
  <property fmtid="{D5CDD505-2E9C-101B-9397-08002B2CF9AE}" pid="5" name="MSIP_Label_a8a73c85-e524-44a6-bd58-7df7ef87be8f_Name">
    <vt:lpwstr>Internal Label</vt:lpwstr>
  </property>
  <property fmtid="{D5CDD505-2E9C-101B-9397-08002B2CF9AE}" pid="6" name="MSIP_Label_a8a73c85-e524-44a6-bd58-7df7ef87be8f_SiteId">
    <vt:lpwstr>db05faca-c82a-4b9d-b9c5-0f64b6755421</vt:lpwstr>
  </property>
  <property fmtid="{D5CDD505-2E9C-101B-9397-08002B2CF9AE}" pid="7" name="MSIP_Label_a8a73c85-e524-44a6-bd58-7df7ef87be8f_ActionId">
    <vt:lpwstr>a5656e60-ab66-41bb-bc6d-4e1b056c1410</vt:lpwstr>
  </property>
  <property fmtid="{D5CDD505-2E9C-101B-9397-08002B2CF9AE}" pid="8" name="MSIP_Label_a8a73c85-e524-44a6-bd58-7df7ef87be8f_ContentBits">
    <vt:lpwstr>0</vt:lpwstr>
  </property>
</Properties>
</file>